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21" r:id="rId2"/>
    <p:sldId id="360" r:id="rId3"/>
    <p:sldId id="351" r:id="rId4"/>
    <p:sldId id="257" r:id="rId5"/>
    <p:sldId id="258" r:id="rId6"/>
    <p:sldId id="259" r:id="rId7"/>
    <p:sldId id="346" r:id="rId8"/>
    <p:sldId id="297" r:id="rId9"/>
    <p:sldId id="298" r:id="rId10"/>
    <p:sldId id="339" r:id="rId11"/>
    <p:sldId id="338" r:id="rId12"/>
    <p:sldId id="354" r:id="rId13"/>
    <p:sldId id="300" r:id="rId14"/>
    <p:sldId id="301" r:id="rId15"/>
    <p:sldId id="302" r:id="rId16"/>
    <p:sldId id="262" r:id="rId17"/>
    <p:sldId id="263" r:id="rId18"/>
    <p:sldId id="275" r:id="rId19"/>
    <p:sldId id="303" r:id="rId20"/>
    <p:sldId id="276" r:id="rId21"/>
    <p:sldId id="341" r:id="rId22"/>
    <p:sldId id="355" r:id="rId23"/>
    <p:sldId id="278" r:id="rId24"/>
    <p:sldId id="337" r:id="rId25"/>
    <p:sldId id="279" r:id="rId26"/>
    <p:sldId id="330" r:id="rId27"/>
    <p:sldId id="332" r:id="rId28"/>
    <p:sldId id="333" r:id="rId29"/>
    <p:sldId id="334" r:id="rId30"/>
    <p:sldId id="357" r:id="rId31"/>
    <p:sldId id="280" r:id="rId32"/>
    <p:sldId id="312" r:id="rId33"/>
    <p:sldId id="268" r:id="rId34"/>
    <p:sldId id="269" r:id="rId35"/>
    <p:sldId id="270" r:id="rId36"/>
    <p:sldId id="291" r:id="rId37"/>
    <p:sldId id="335" r:id="rId38"/>
    <p:sldId id="359" r:id="rId39"/>
    <p:sldId id="299" r:id="rId40"/>
  </p:sldIdLst>
  <p:sldSz cx="9144000" cy="6858000" type="screen4x3"/>
  <p:notesSz cx="6797675" cy="992663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294" autoAdjust="0"/>
    <p:restoredTop sz="82240" autoAdjust="0"/>
  </p:normalViewPr>
  <p:slideViewPr>
    <p:cSldViewPr>
      <p:cViewPr varScale="1">
        <p:scale>
          <a:sx n="65" d="100"/>
          <a:sy n="65" d="100"/>
        </p:scale>
        <p:origin x="1256" y="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pPr>
              <a:defRPr/>
            </a:pPr>
            <a:endParaRPr lang="en-GB"/>
          </a:p>
        </p:txBody>
      </p:sp>
      <p:sp>
        <p:nvSpPr>
          <p:cNvPr id="106499"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pPr>
              <a:defRPr/>
            </a:pPr>
            <a:fld id="{6E172F5C-0AAF-42FB-863E-1549A2F2E72C}" type="datetimeFigureOut">
              <a:rPr lang="en-GB"/>
              <a:pPr>
                <a:defRPr/>
              </a:pPr>
              <a:t>26/09/2020</a:t>
            </a:fld>
            <a:endParaRPr lang="en-GB"/>
          </a:p>
        </p:txBody>
      </p:sp>
      <p:sp>
        <p:nvSpPr>
          <p:cNvPr id="106500"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pPr>
              <a:defRPr/>
            </a:pPr>
            <a:endParaRPr lang="en-GB"/>
          </a:p>
        </p:txBody>
      </p:sp>
      <p:sp>
        <p:nvSpPr>
          <p:cNvPr id="106501"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pPr>
              <a:defRPr/>
            </a:pPr>
            <a:fld id="{0DFF2DBA-715A-4B9A-9374-33DA61676C93}" type="slidenum">
              <a:rPr lang="en-GB"/>
              <a:pPr>
                <a:defRPr/>
              </a:pPr>
              <a:t>‹#›</a:t>
            </a:fld>
            <a:endParaRPr lang="en-GB"/>
          </a:p>
        </p:txBody>
      </p:sp>
    </p:spTree>
    <p:extLst>
      <p:ext uri="{BB962C8B-B14F-4D97-AF65-F5344CB8AC3E}">
        <p14:creationId xmlns:p14="http://schemas.microsoft.com/office/powerpoint/2010/main" val="1083114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E22F7F54-DF2F-40B8-8883-1AD817ECA6BF}" type="datetimeFigureOut">
              <a:rPr lang="en-GB"/>
              <a:pPr>
                <a:defRPr/>
              </a:pPr>
              <a:t>26/09/2020</a:t>
            </a:fld>
            <a:endParaRPr lang="en-GB"/>
          </a:p>
        </p:txBody>
      </p:sp>
      <p:sp>
        <p:nvSpPr>
          <p:cNvPr id="4" name="Slide Image Placeholder 3"/>
          <p:cNvSpPr>
            <a:spLocks noGrp="1" noRot="1" noChangeAspect="1"/>
          </p:cNvSpPr>
          <p:nvPr>
            <p:ph type="sldImg" idx="2"/>
          </p:nvPr>
        </p:nvSpPr>
        <p:spPr>
          <a:xfrm>
            <a:off x="915988" y="744538"/>
            <a:ext cx="4965700" cy="3722687"/>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E739CA1-3EE3-4886-8137-042F1B18793E}" type="slidenum">
              <a:rPr lang="en-GB"/>
              <a:pPr>
                <a:defRPr/>
              </a:pPr>
              <a:t>‹#›</a:t>
            </a:fld>
            <a:endParaRPr lang="en-GB"/>
          </a:p>
        </p:txBody>
      </p:sp>
    </p:spTree>
    <p:extLst>
      <p:ext uri="{BB962C8B-B14F-4D97-AF65-F5344CB8AC3E}">
        <p14:creationId xmlns:p14="http://schemas.microsoft.com/office/powerpoint/2010/main" val="10526230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dirty="0"/>
              <a:t>Source: 100 of the World's Worst Invasive Alien Species: http://www.issg.org/worst100_species.html</a:t>
            </a:r>
          </a:p>
          <a:p>
            <a:endParaRPr lang="en-GB" dirty="0"/>
          </a:p>
          <a:p>
            <a:r>
              <a:rPr lang="en-GB" dirty="0"/>
              <a:t>2020 – this links to Global Invasive Species Database – you can click on each species individually from link above</a:t>
            </a:r>
          </a:p>
        </p:txBody>
      </p:sp>
      <p:sp>
        <p:nvSpPr>
          <p:cNvPr id="4" name="Slide Number Placeholder 3"/>
          <p:cNvSpPr>
            <a:spLocks noGrp="1"/>
          </p:cNvSpPr>
          <p:nvPr>
            <p:ph type="sldNum" sz="quarter" idx="5"/>
          </p:nvPr>
        </p:nvSpPr>
        <p:spPr/>
        <p:txBody>
          <a:bodyPr/>
          <a:lstStyle/>
          <a:p>
            <a:pPr>
              <a:defRPr/>
            </a:pPr>
            <a:fld id="{BC8CA7A9-3FFC-4FD0-98C5-B61C2C676F4B}" type="slidenum">
              <a:rPr lang="en-GB" smtClean="0"/>
              <a:pPr>
                <a:defRPr/>
              </a:pPr>
              <a:t>1</a:t>
            </a:fld>
            <a:endParaRPr lang="en-GB" dirty="0"/>
          </a:p>
        </p:txBody>
      </p:sp>
    </p:spTree>
    <p:extLst>
      <p:ext uri="{BB962C8B-B14F-4D97-AF65-F5344CB8AC3E}">
        <p14:creationId xmlns:p14="http://schemas.microsoft.com/office/powerpoint/2010/main" val="4256631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normAutofit/>
          </a:bodyPr>
          <a:lstStyle/>
          <a:p>
            <a:r>
              <a:rPr lang="en-GB" sz="1200" b="1" dirty="0"/>
              <a:t>Blackburn, T. M., </a:t>
            </a:r>
            <a:r>
              <a:rPr lang="en-GB" sz="1200" b="1" i="1" dirty="0"/>
              <a:t>et al</a:t>
            </a:r>
            <a:r>
              <a:rPr lang="en-GB" sz="1200" b="1" dirty="0"/>
              <a:t>., 2011. A proposed unified framework for biological invasions. </a:t>
            </a:r>
            <a:r>
              <a:rPr lang="en-GB" sz="1200" b="1" i="1" dirty="0"/>
              <a:t>Trends in Ecology &amp; Evolution</a:t>
            </a:r>
            <a:r>
              <a:rPr lang="en-GB" sz="1200" b="1" dirty="0"/>
              <a:t> 26(7): 333-339</a:t>
            </a:r>
          </a:p>
          <a:p>
            <a:r>
              <a:rPr lang="en-GB" sz="1200" b="0" kern="1200" baseline="0" dirty="0">
                <a:solidFill>
                  <a:schemeClr val="tx1"/>
                </a:solidFill>
                <a:latin typeface="+mn-lt"/>
                <a:ea typeface="+mn-ea"/>
                <a:cs typeface="+mn-cs"/>
              </a:rPr>
              <a:t>tries to update and put some standardisation to this</a:t>
            </a:r>
          </a:p>
          <a:p>
            <a:endParaRPr lang="en-GB" sz="1200" kern="1200" baseline="0" dirty="0">
              <a:solidFill>
                <a:schemeClr val="tx1"/>
              </a:solidFill>
              <a:latin typeface="+mn-lt"/>
              <a:ea typeface="+mn-ea"/>
              <a:cs typeface="+mn-cs"/>
            </a:endParaRPr>
          </a:p>
          <a:p>
            <a:r>
              <a:rPr lang="en-GB" sz="1200" kern="1200" baseline="0" dirty="0">
                <a:solidFill>
                  <a:schemeClr val="tx1"/>
                </a:solidFill>
                <a:latin typeface="+mn-lt"/>
                <a:ea typeface="+mn-ea"/>
                <a:cs typeface="+mn-cs"/>
              </a:rPr>
              <a:t>‘There has been a dramatic growth in research on biological invasions over the past 20 years, but a mature understanding of the field has been hampered because invasion biologists concerned with different taxa and different environments have largely adopted different model frameworks for the invasion process, resulting in a confusing range of concepts, terms and definitions. In this review, we propose a unified framework for biological invasions that reconciles and integrates the key features of the most commonly used invasion frameworks into a single conceptual model that can be applied</a:t>
            </a:r>
          </a:p>
          <a:p>
            <a:r>
              <a:rPr lang="en-GB" sz="1200" kern="1200" baseline="0" dirty="0">
                <a:solidFill>
                  <a:schemeClr val="tx1"/>
                </a:solidFill>
                <a:latin typeface="+mn-lt"/>
                <a:ea typeface="+mn-ea"/>
                <a:cs typeface="+mn-cs"/>
              </a:rPr>
              <a:t>to all human-mediated invasions. The unified framework combines previous stage-based and barrier models, and provides a terminology and categorisation for populations at different points in the invasion process.’</a:t>
            </a:r>
            <a:endParaRPr lang="en-GB" dirty="0"/>
          </a:p>
        </p:txBody>
      </p:sp>
      <p:sp>
        <p:nvSpPr>
          <p:cNvPr id="4" name="Slide Number Placeholder 3"/>
          <p:cNvSpPr>
            <a:spLocks noGrp="1"/>
          </p:cNvSpPr>
          <p:nvPr>
            <p:ph type="sldNum" sz="quarter" idx="10"/>
          </p:nvPr>
        </p:nvSpPr>
        <p:spPr/>
        <p:txBody>
          <a:bodyPr/>
          <a:lstStyle/>
          <a:p>
            <a:pPr>
              <a:defRPr/>
            </a:pPr>
            <a:fld id="{EE739CA1-3EE3-4886-8137-042F1B18793E}" type="slidenum">
              <a:rPr lang="en-GB" smtClean="0"/>
              <a:pPr>
                <a:defRPr/>
              </a:pPr>
              <a:t>11</a:t>
            </a:fld>
            <a:endParaRPr lang="en-GB"/>
          </a:p>
        </p:txBody>
      </p:sp>
    </p:spTree>
    <p:extLst>
      <p:ext uri="{BB962C8B-B14F-4D97-AF65-F5344CB8AC3E}">
        <p14:creationId xmlns:p14="http://schemas.microsoft.com/office/powerpoint/2010/main" val="3627510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a:defRPr/>
            </a:pPr>
            <a:fld id="{8DA4A0A1-1FCF-410C-8E5B-4D7E1510AB0D}" type="slidenum">
              <a:rPr lang="en-GB" smtClean="0"/>
              <a:pPr>
                <a:defRPr/>
              </a:pPr>
              <a:t>12</a:t>
            </a:fld>
            <a:endParaRPr lang="en-GB" dirty="0"/>
          </a:p>
        </p:txBody>
      </p:sp>
    </p:spTree>
    <p:extLst>
      <p:ext uri="{BB962C8B-B14F-4D97-AF65-F5344CB8AC3E}">
        <p14:creationId xmlns:p14="http://schemas.microsoft.com/office/powerpoint/2010/main" val="580708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GB" dirty="0"/>
          </a:p>
        </p:txBody>
      </p:sp>
      <p:sp>
        <p:nvSpPr>
          <p:cNvPr id="4" name="Slide Number Placeholder 3"/>
          <p:cNvSpPr>
            <a:spLocks noGrp="1"/>
          </p:cNvSpPr>
          <p:nvPr>
            <p:ph type="sldNum" sz="quarter" idx="5"/>
          </p:nvPr>
        </p:nvSpPr>
        <p:spPr/>
        <p:txBody>
          <a:bodyPr/>
          <a:lstStyle/>
          <a:p>
            <a:pPr>
              <a:defRPr/>
            </a:pPr>
            <a:fld id="{232EFDBE-5CEE-4946-ABA8-6BF441192247}" type="slidenum">
              <a:rPr lang="en-GB" smtClean="0"/>
              <a:pPr>
                <a:defRPr/>
              </a:pPr>
              <a:t>13</a:t>
            </a:fld>
            <a:endParaRPr lang="en-GB"/>
          </a:p>
        </p:txBody>
      </p:sp>
    </p:spTree>
    <p:extLst>
      <p:ext uri="{BB962C8B-B14F-4D97-AF65-F5344CB8AC3E}">
        <p14:creationId xmlns:p14="http://schemas.microsoft.com/office/powerpoint/2010/main" val="3712449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GB" dirty="0"/>
          </a:p>
        </p:txBody>
      </p:sp>
      <p:sp>
        <p:nvSpPr>
          <p:cNvPr id="4" name="Slide Number Placeholder 3"/>
          <p:cNvSpPr>
            <a:spLocks noGrp="1"/>
          </p:cNvSpPr>
          <p:nvPr>
            <p:ph type="sldNum" sz="quarter" idx="5"/>
          </p:nvPr>
        </p:nvSpPr>
        <p:spPr/>
        <p:txBody>
          <a:bodyPr/>
          <a:lstStyle/>
          <a:p>
            <a:pPr>
              <a:defRPr/>
            </a:pPr>
            <a:fld id="{35BE7196-B4B2-4156-8AA8-807AFDB7EB6A}" type="slidenum">
              <a:rPr lang="en-GB" smtClean="0"/>
              <a:pPr>
                <a:defRPr/>
              </a:pPr>
              <a:t>14</a:t>
            </a:fld>
            <a:endParaRPr lang="en-GB"/>
          </a:p>
        </p:txBody>
      </p:sp>
    </p:spTree>
    <p:extLst>
      <p:ext uri="{BB962C8B-B14F-4D97-AF65-F5344CB8AC3E}">
        <p14:creationId xmlns:p14="http://schemas.microsoft.com/office/powerpoint/2010/main" val="66075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dirty="0"/>
              <a:t>Photo by DAVID ILIFF. License: CC-BY-SA 3.0 </a:t>
            </a:r>
          </a:p>
        </p:txBody>
      </p:sp>
      <p:sp>
        <p:nvSpPr>
          <p:cNvPr id="4" name="Slide Number Placeholder 3"/>
          <p:cNvSpPr>
            <a:spLocks noGrp="1"/>
          </p:cNvSpPr>
          <p:nvPr>
            <p:ph type="sldNum" sz="quarter" idx="5"/>
          </p:nvPr>
        </p:nvSpPr>
        <p:spPr/>
        <p:txBody>
          <a:bodyPr/>
          <a:lstStyle/>
          <a:p>
            <a:pPr>
              <a:defRPr/>
            </a:pPr>
            <a:fld id="{59192CD8-62DA-42B8-A760-67B806A48AD9}" type="slidenum">
              <a:rPr lang="en-GB" smtClean="0"/>
              <a:pPr>
                <a:defRPr/>
              </a:pPr>
              <a:t>15</a:t>
            </a:fld>
            <a:endParaRPr lang="en-GB"/>
          </a:p>
        </p:txBody>
      </p:sp>
    </p:spTree>
    <p:extLst>
      <p:ext uri="{BB962C8B-B14F-4D97-AF65-F5344CB8AC3E}">
        <p14:creationId xmlns:p14="http://schemas.microsoft.com/office/powerpoint/2010/main" val="4113542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a:p>
        </p:txBody>
      </p:sp>
      <p:sp>
        <p:nvSpPr>
          <p:cNvPr id="49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0F3B039-E684-46C7-8CEF-C72807BC6F43}" type="slidenum">
              <a:rPr lang="en-GB" smtClean="0"/>
              <a:pPr fontAlgn="base">
                <a:spcBef>
                  <a:spcPct val="0"/>
                </a:spcBef>
                <a:spcAft>
                  <a:spcPct val="0"/>
                </a:spcAft>
                <a:defRPr/>
              </a:pPr>
              <a:t>16</a:t>
            </a:fld>
            <a:endParaRPr lang="en-GB"/>
          </a:p>
        </p:txBody>
      </p:sp>
    </p:spTree>
    <p:extLst>
      <p:ext uri="{BB962C8B-B14F-4D97-AF65-F5344CB8AC3E}">
        <p14:creationId xmlns:p14="http://schemas.microsoft.com/office/powerpoint/2010/main" val="237684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a:p>
        </p:txBody>
      </p:sp>
      <p:sp>
        <p:nvSpPr>
          <p:cNvPr id="50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96D8575-7938-41A1-A6E6-AF91A5CA823E}" type="slidenum">
              <a:rPr lang="en-GB" smtClean="0"/>
              <a:pPr fontAlgn="base">
                <a:spcBef>
                  <a:spcPct val="0"/>
                </a:spcBef>
                <a:spcAft>
                  <a:spcPct val="0"/>
                </a:spcAft>
                <a:defRPr/>
              </a:pPr>
              <a:t>17</a:t>
            </a:fld>
            <a:endParaRPr lang="en-GB"/>
          </a:p>
        </p:txBody>
      </p:sp>
    </p:spTree>
    <p:extLst>
      <p:ext uri="{BB962C8B-B14F-4D97-AF65-F5344CB8AC3E}">
        <p14:creationId xmlns:p14="http://schemas.microsoft.com/office/powerpoint/2010/main" val="2886958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1D40F73-909D-4786-8BA2-4A61F72B0E11}" type="slidenum">
              <a:rPr lang="en-GB" smtClean="0"/>
              <a:pPr fontAlgn="base">
                <a:spcBef>
                  <a:spcPct val="0"/>
                </a:spcBef>
                <a:spcAft>
                  <a:spcPct val="0"/>
                </a:spcAft>
                <a:defRPr/>
              </a:pPr>
              <a:t>18</a:t>
            </a:fld>
            <a:endParaRPr lang="en-GB"/>
          </a:p>
        </p:txBody>
      </p:sp>
    </p:spTree>
    <p:extLst>
      <p:ext uri="{BB962C8B-B14F-4D97-AF65-F5344CB8AC3E}">
        <p14:creationId xmlns:p14="http://schemas.microsoft.com/office/powerpoint/2010/main" val="3274835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GB" dirty="0"/>
          </a:p>
        </p:txBody>
      </p:sp>
      <p:sp>
        <p:nvSpPr>
          <p:cNvPr id="4" name="Slide Number Placeholder 3"/>
          <p:cNvSpPr>
            <a:spLocks noGrp="1"/>
          </p:cNvSpPr>
          <p:nvPr>
            <p:ph type="sldNum" sz="quarter" idx="5"/>
          </p:nvPr>
        </p:nvSpPr>
        <p:spPr/>
        <p:txBody>
          <a:bodyPr/>
          <a:lstStyle/>
          <a:p>
            <a:pPr>
              <a:defRPr/>
            </a:pPr>
            <a:fld id="{5080146B-10A5-4ECE-922E-912B12E5A06E}" type="slidenum">
              <a:rPr lang="en-GB" smtClean="0"/>
              <a:pPr>
                <a:defRPr/>
              </a:pPr>
              <a:t>19</a:t>
            </a:fld>
            <a:endParaRPr lang="en-GB"/>
          </a:p>
        </p:txBody>
      </p:sp>
    </p:spTree>
    <p:extLst>
      <p:ext uri="{BB962C8B-B14F-4D97-AF65-F5344CB8AC3E}">
        <p14:creationId xmlns:p14="http://schemas.microsoft.com/office/powerpoint/2010/main" val="417324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1109D0-5F08-4AA0-A7A0-2DD8EA7C8C70}" type="slidenum">
              <a:rPr lang="en-GB" smtClean="0"/>
              <a:pPr fontAlgn="base">
                <a:spcBef>
                  <a:spcPct val="0"/>
                </a:spcBef>
                <a:spcAft>
                  <a:spcPct val="0"/>
                </a:spcAft>
                <a:defRPr/>
              </a:pPr>
              <a:t>20</a:t>
            </a:fld>
            <a:endParaRPr lang="en-GB"/>
          </a:p>
        </p:txBody>
      </p:sp>
    </p:spTree>
    <p:extLst>
      <p:ext uri="{BB962C8B-B14F-4D97-AF65-F5344CB8AC3E}">
        <p14:creationId xmlns:p14="http://schemas.microsoft.com/office/powerpoint/2010/main" val="198681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a:defRPr/>
            </a:pPr>
            <a:fld id="{8DA4A0A1-1FCF-410C-8E5B-4D7E1510AB0D}" type="slidenum">
              <a:rPr lang="en-GB" smtClean="0"/>
              <a:pPr>
                <a:defRPr/>
              </a:pPr>
              <a:t>3</a:t>
            </a:fld>
            <a:endParaRPr lang="en-GB" dirty="0"/>
          </a:p>
        </p:txBody>
      </p:sp>
    </p:spTree>
    <p:extLst>
      <p:ext uri="{BB962C8B-B14F-4D97-AF65-F5344CB8AC3E}">
        <p14:creationId xmlns:p14="http://schemas.microsoft.com/office/powerpoint/2010/main" val="920118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1109D0-5F08-4AA0-A7A0-2DD8EA7C8C70}" type="slidenum">
              <a:rPr lang="en-GB" smtClean="0"/>
              <a:pPr fontAlgn="base">
                <a:spcBef>
                  <a:spcPct val="0"/>
                </a:spcBef>
                <a:spcAft>
                  <a:spcPct val="0"/>
                </a:spcAft>
                <a:defRPr/>
              </a:pPr>
              <a:t>21</a:t>
            </a:fld>
            <a:endParaRPr lang="en-GB"/>
          </a:p>
        </p:txBody>
      </p:sp>
    </p:spTree>
    <p:extLst>
      <p:ext uri="{BB962C8B-B14F-4D97-AF65-F5344CB8AC3E}">
        <p14:creationId xmlns:p14="http://schemas.microsoft.com/office/powerpoint/2010/main" val="2760679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a:defRPr/>
            </a:pPr>
            <a:fld id="{8DA4A0A1-1FCF-410C-8E5B-4D7E1510AB0D}" type="slidenum">
              <a:rPr lang="en-GB" smtClean="0"/>
              <a:pPr>
                <a:defRPr/>
              </a:pPr>
              <a:t>22</a:t>
            </a:fld>
            <a:endParaRPr lang="en-GB" dirty="0"/>
          </a:p>
        </p:txBody>
      </p:sp>
    </p:spTree>
    <p:extLst>
      <p:ext uri="{BB962C8B-B14F-4D97-AF65-F5344CB8AC3E}">
        <p14:creationId xmlns:p14="http://schemas.microsoft.com/office/powerpoint/2010/main" val="962170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pPr marL="0" lvl="1" eaLnBrk="1" hangingPunct="1">
              <a:spcBef>
                <a:spcPct val="0"/>
              </a:spcBef>
            </a:pPr>
            <a:endParaRPr lang="en-GB" sz="1600" dirty="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CE3EFF6-DBDE-42B5-9B5C-37FA19F2221F}" type="slidenum">
              <a:rPr lang="en-GB" smtClean="0"/>
              <a:pPr fontAlgn="base">
                <a:spcBef>
                  <a:spcPct val="0"/>
                </a:spcBef>
                <a:spcAft>
                  <a:spcPct val="0"/>
                </a:spcAft>
                <a:defRPr/>
              </a:pPr>
              <a:t>23</a:t>
            </a:fld>
            <a:endParaRPr lang="en-GB" dirty="0"/>
          </a:p>
        </p:txBody>
      </p:sp>
    </p:spTree>
    <p:extLst>
      <p:ext uri="{BB962C8B-B14F-4D97-AF65-F5344CB8AC3E}">
        <p14:creationId xmlns:p14="http://schemas.microsoft.com/office/powerpoint/2010/main" val="3648321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49688" y="9428163"/>
            <a:ext cx="2946400" cy="496887"/>
          </a:xfrm>
          <a:prstGeom prst="rect">
            <a:avLst/>
          </a:prstGeom>
          <a:noFill/>
          <a:ln w="9525">
            <a:noFill/>
            <a:miter lim="800000"/>
            <a:headEnd/>
            <a:tailEnd/>
          </a:ln>
        </p:spPr>
        <p:txBody>
          <a:bodyPr anchor="b"/>
          <a:lstStyle/>
          <a:p>
            <a:pPr algn="r" eaLnBrk="0" hangingPunct="0"/>
            <a:fld id="{CAF6B612-7B7B-489F-8C7F-5F37D44E3515}" type="slidenum">
              <a:rPr lang="en-GB" sz="1200">
                <a:latin typeface="Times New Roman" pitchFamily="18" charset="0"/>
              </a:rPr>
              <a:pPr algn="r" eaLnBrk="0" hangingPunct="0"/>
              <a:t>24</a:t>
            </a:fld>
            <a:endParaRPr lang="en-GB" sz="1200" dirty="0">
              <a:latin typeface="Times New Roman" pitchFamily="18" charset="0"/>
            </a:endParaRPr>
          </a:p>
        </p:txBody>
      </p:sp>
      <p:sp>
        <p:nvSpPr>
          <p:cNvPr id="81923" name="Rectangle 2"/>
          <p:cNvSpPr>
            <a:spLocks noGrp="1" noRot="1" noChangeAspect="1" noChangeArrowheads="1" noTextEdit="1"/>
          </p:cNvSpPr>
          <p:nvPr>
            <p:ph type="sldImg"/>
          </p:nvPr>
        </p:nvSpPr>
        <p:spPr bwMode="auto">
          <a:xfrm>
            <a:off x="917575" y="744538"/>
            <a:ext cx="4962525" cy="3722687"/>
          </a:xfrm>
          <a:noFill/>
          <a:ln>
            <a:solidFill>
              <a:srgbClr val="000000"/>
            </a:solidFill>
            <a:miter lim="800000"/>
            <a:headEnd/>
            <a:tailEnd/>
          </a:ln>
        </p:spPr>
      </p:sp>
      <p:sp>
        <p:nvSpPr>
          <p:cNvPr id="819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GB" sz="1600" dirty="0"/>
          </a:p>
        </p:txBody>
      </p:sp>
    </p:spTree>
    <p:extLst>
      <p:ext uri="{BB962C8B-B14F-4D97-AF65-F5344CB8AC3E}">
        <p14:creationId xmlns:p14="http://schemas.microsoft.com/office/powerpoint/2010/main" val="1359310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EA6CAB8-CFA2-4D4A-B4BC-318F3C3BADB1}" type="slidenum">
              <a:rPr lang="en-GB" smtClean="0"/>
              <a:pPr fontAlgn="base">
                <a:spcBef>
                  <a:spcPct val="0"/>
                </a:spcBef>
                <a:spcAft>
                  <a:spcPct val="0"/>
                </a:spcAft>
                <a:defRPr/>
              </a:pPr>
              <a:t>25</a:t>
            </a:fld>
            <a:endParaRPr lang="en-GB"/>
          </a:p>
        </p:txBody>
      </p:sp>
    </p:spTree>
    <p:extLst>
      <p:ext uri="{BB962C8B-B14F-4D97-AF65-F5344CB8AC3E}">
        <p14:creationId xmlns:p14="http://schemas.microsoft.com/office/powerpoint/2010/main" val="304925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917575" y="744538"/>
            <a:ext cx="4962525" cy="3722687"/>
          </a:xfrm>
          <a:ln/>
        </p:spPr>
      </p:sp>
      <p:sp>
        <p:nvSpPr>
          <p:cNvPr id="57347" name="Notes Placeholder 2"/>
          <p:cNvSpPr>
            <a:spLocks noGrp="1"/>
          </p:cNvSpPr>
          <p:nvPr>
            <p:ph type="body" idx="1"/>
          </p:nvPr>
        </p:nvSpPr>
        <p:spPr>
          <a:noFill/>
          <a:ln/>
        </p:spPr>
        <p:txBody>
          <a:bodyPr>
            <a:normAutofit lnSpcReduction="10000"/>
          </a:bodyPr>
          <a:lstStyle/>
          <a:p>
            <a:r>
              <a:rPr lang="en-GB" altLang="en-US" dirty="0"/>
              <a:t>Image: American bullfrog (NNSS)</a:t>
            </a:r>
          </a:p>
        </p:txBody>
      </p:sp>
      <p:sp>
        <p:nvSpPr>
          <p:cNvPr id="57348" name="Slide Number Placeholder 3"/>
          <p:cNvSpPr>
            <a:spLocks noGrp="1"/>
          </p:cNvSpPr>
          <p:nvPr>
            <p:ph type="sldNum" sz="quarter" idx="5"/>
          </p:nvPr>
        </p:nvSpPr>
        <p:spPr>
          <a:noFill/>
        </p:spPr>
        <p:txBody>
          <a:bodyPr/>
          <a:lstStyle/>
          <a:p>
            <a:fld id="{6573E794-17EB-45F7-8F0A-0009CD7F805D}" type="slidenum">
              <a:rPr lang="en-GB" altLang="en-US" smtClean="0"/>
              <a:pPr/>
              <a:t>26</a:t>
            </a:fld>
            <a:endParaRPr lang="en-GB" altLang="en-US"/>
          </a:p>
        </p:txBody>
      </p:sp>
    </p:spTree>
    <p:extLst>
      <p:ext uri="{BB962C8B-B14F-4D97-AF65-F5344CB8AC3E}">
        <p14:creationId xmlns:p14="http://schemas.microsoft.com/office/powerpoint/2010/main" val="3949050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917575" y="744538"/>
            <a:ext cx="4962525" cy="3722687"/>
          </a:xfrm>
          <a:ln/>
        </p:spPr>
      </p:sp>
      <p:sp>
        <p:nvSpPr>
          <p:cNvPr id="3" name="Notes Placeholder 2"/>
          <p:cNvSpPr>
            <a:spLocks noGrp="1"/>
          </p:cNvSpPr>
          <p:nvPr>
            <p:ph type="body" idx="1"/>
          </p:nvPr>
        </p:nvSpPr>
        <p:spPr/>
        <p:txBody>
          <a:bodyPr>
            <a:normAutofit fontScale="92500" lnSpcReduction="10000"/>
          </a:bodyPr>
          <a:lstStyle/>
          <a:p>
            <a:pPr>
              <a:defRPr/>
            </a:pPr>
            <a:r>
              <a:rPr lang="en-GB" dirty="0"/>
              <a:t>Starling image: http://commons.wikimedia.org/wiki/File:Sturnus_vulgaris_2_%28Marek_Szczepanek%29.jpg</a:t>
            </a:r>
          </a:p>
        </p:txBody>
      </p:sp>
      <p:sp>
        <p:nvSpPr>
          <p:cNvPr id="69636" name="Slide Number Placeholder 3"/>
          <p:cNvSpPr>
            <a:spLocks noGrp="1"/>
          </p:cNvSpPr>
          <p:nvPr>
            <p:ph type="sldNum" sz="quarter" idx="5"/>
          </p:nvPr>
        </p:nvSpPr>
        <p:spPr>
          <a:noFill/>
        </p:spPr>
        <p:txBody>
          <a:bodyPr/>
          <a:lstStyle/>
          <a:p>
            <a:fld id="{9F9749E7-E258-4B13-A8A3-3C51D21DF9EE}" type="slidenum">
              <a:rPr lang="en-GB" smtClean="0"/>
              <a:pPr/>
              <a:t>27</a:t>
            </a:fld>
            <a:endParaRPr lang="en-GB"/>
          </a:p>
        </p:txBody>
      </p:sp>
    </p:spTree>
    <p:extLst>
      <p:ext uri="{BB962C8B-B14F-4D97-AF65-F5344CB8AC3E}">
        <p14:creationId xmlns:p14="http://schemas.microsoft.com/office/powerpoint/2010/main" val="742640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917575" y="744538"/>
            <a:ext cx="4962525" cy="3722687"/>
          </a:xfrm>
          <a:ln/>
        </p:spPr>
      </p:sp>
      <p:sp>
        <p:nvSpPr>
          <p:cNvPr id="70659" name="Rectangle 3"/>
          <p:cNvSpPr>
            <a:spLocks noGrp="1" noChangeArrowheads="1"/>
          </p:cNvSpPr>
          <p:nvPr>
            <p:ph type="body" idx="1"/>
          </p:nvPr>
        </p:nvSpPr>
        <p:spPr>
          <a:noFill/>
          <a:ln/>
        </p:spPr>
        <p:txBody>
          <a:bodyPr/>
          <a:lstStyle/>
          <a:p>
            <a:pPr lvl="1">
              <a:lnSpc>
                <a:spcPct val="90000"/>
              </a:lnSpc>
            </a:pPr>
            <a:r>
              <a:rPr lang="en-GB" altLang="en-US" dirty="0"/>
              <a:t>Image: http://en.wikipedia.org/wiki/File:Columba_livia.jpg</a:t>
            </a:r>
          </a:p>
          <a:p>
            <a:pPr>
              <a:lnSpc>
                <a:spcPct val="90000"/>
              </a:lnSpc>
            </a:pPr>
            <a:r>
              <a:rPr lang="en-GB" altLang="en-US" dirty="0"/>
              <a:t>Source: </a:t>
            </a:r>
            <a:r>
              <a:rPr lang="en-GB" altLang="en-US" dirty="0" err="1"/>
              <a:t>Sodhi</a:t>
            </a:r>
            <a:r>
              <a:rPr lang="en-GB" altLang="en-US" dirty="0"/>
              <a:t> (2011) Birds. In: </a:t>
            </a:r>
            <a:r>
              <a:rPr lang="en-GB" altLang="en-US" i="1" dirty="0"/>
              <a:t>Encyc. Biol. Inv.</a:t>
            </a:r>
          </a:p>
          <a:p>
            <a:pPr lvl="1">
              <a:lnSpc>
                <a:spcPct val="90000"/>
              </a:lnSpc>
            </a:pPr>
            <a:endParaRPr lang="en-GB" altLang="en-US" dirty="0"/>
          </a:p>
        </p:txBody>
      </p:sp>
    </p:spTree>
    <p:extLst>
      <p:ext uri="{BB962C8B-B14F-4D97-AF65-F5344CB8AC3E}">
        <p14:creationId xmlns:p14="http://schemas.microsoft.com/office/powerpoint/2010/main" val="3553727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917575" y="744538"/>
            <a:ext cx="4962525" cy="3722687"/>
          </a:xfrm>
          <a:ln/>
        </p:spPr>
      </p:sp>
      <p:sp>
        <p:nvSpPr>
          <p:cNvPr id="72707" name="Rectangle 3"/>
          <p:cNvSpPr>
            <a:spLocks noGrp="1" noChangeArrowheads="1"/>
          </p:cNvSpPr>
          <p:nvPr>
            <p:ph type="body" idx="1"/>
          </p:nvPr>
        </p:nvSpPr>
        <p:spPr>
          <a:noFill/>
          <a:ln/>
        </p:spPr>
        <p:txBody>
          <a:bodyPr/>
          <a:lstStyle/>
          <a:p>
            <a:r>
              <a:rPr lang="en-GB" altLang="en-US" dirty="0"/>
              <a:t>Source: Sodhi (2011) Birds. In: </a:t>
            </a:r>
            <a:r>
              <a:rPr lang="en-GB" altLang="en-US" i="1" dirty="0"/>
              <a:t>Encyc. Biol. Inv.</a:t>
            </a:r>
          </a:p>
          <a:p>
            <a:endParaRPr lang="en-GB" altLang="en-US" b="1" dirty="0"/>
          </a:p>
        </p:txBody>
      </p:sp>
    </p:spTree>
    <p:extLst>
      <p:ext uri="{BB962C8B-B14F-4D97-AF65-F5344CB8AC3E}">
        <p14:creationId xmlns:p14="http://schemas.microsoft.com/office/powerpoint/2010/main" val="3448694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a:defRPr/>
            </a:pPr>
            <a:fld id="{8DA4A0A1-1FCF-410C-8E5B-4D7E1510AB0D}" type="slidenum">
              <a:rPr lang="en-GB" smtClean="0"/>
              <a:pPr>
                <a:defRPr/>
              </a:pPr>
              <a:t>30</a:t>
            </a:fld>
            <a:endParaRPr lang="en-GB" dirty="0"/>
          </a:p>
        </p:txBody>
      </p:sp>
    </p:spTree>
    <p:extLst>
      <p:ext uri="{BB962C8B-B14F-4D97-AF65-F5344CB8AC3E}">
        <p14:creationId xmlns:p14="http://schemas.microsoft.com/office/powerpoint/2010/main" val="236400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73E874-48E3-425F-99B7-30A3262F03FD}" type="slidenum">
              <a:rPr lang="en-GB" smtClean="0"/>
              <a:pPr fontAlgn="base">
                <a:spcBef>
                  <a:spcPct val="0"/>
                </a:spcBef>
                <a:spcAft>
                  <a:spcPct val="0"/>
                </a:spcAft>
                <a:defRPr/>
              </a:pPr>
              <a:t>4</a:t>
            </a:fld>
            <a:endParaRPr lang="en-GB"/>
          </a:p>
        </p:txBody>
      </p:sp>
      <p:sp>
        <p:nvSpPr>
          <p:cNvPr id="75779"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75780" name="Notes Placeholder 2"/>
          <p:cNvSpPr>
            <a:spLocks noGrp="1"/>
          </p:cNvSpPr>
          <p:nvPr>
            <p:ph type="body" idx="1"/>
          </p:nvPr>
        </p:nvSpPr>
        <p:spPr bwMode="auto">
          <a:xfrm>
            <a:off x="906463" y="4714875"/>
            <a:ext cx="4984750" cy="4467225"/>
          </a:xfrm>
          <a:noFill/>
        </p:spPr>
        <p:txBody>
          <a:bodyPr wrap="square" lIns="94829" tIns="47414" rIns="94829" bIns="47414" numCol="1" anchor="t" anchorCtr="0" compatLnSpc="1">
            <a:prstTxWarp prst="textNoShape">
              <a:avLst/>
            </a:prstTxWarp>
          </a:bodyPr>
          <a:lstStyle/>
          <a:p>
            <a:pPr eaLnBrk="1" hangingPunct="1">
              <a:spcBef>
                <a:spcPct val="0"/>
              </a:spcBef>
            </a:pPr>
            <a:endParaRPr lang="en-GB"/>
          </a:p>
        </p:txBody>
      </p:sp>
      <p:sp>
        <p:nvSpPr>
          <p:cNvPr id="75781" name="Slide Number Placeholder 3"/>
          <p:cNvSpPr txBox="1">
            <a:spLocks noGrp="1"/>
          </p:cNvSpPr>
          <p:nvPr/>
        </p:nvSpPr>
        <p:spPr bwMode="auto">
          <a:xfrm>
            <a:off x="3849688" y="9431338"/>
            <a:ext cx="2947987" cy="495300"/>
          </a:xfrm>
          <a:prstGeom prst="rect">
            <a:avLst/>
          </a:prstGeom>
          <a:noFill/>
          <a:ln w="9525">
            <a:noFill/>
            <a:miter lim="800000"/>
            <a:headEnd/>
            <a:tailEnd/>
          </a:ln>
        </p:spPr>
        <p:txBody>
          <a:bodyPr lIns="94829" tIns="47414" rIns="94829" bIns="47414" anchor="b"/>
          <a:lstStyle/>
          <a:p>
            <a:pPr algn="r" defTabSz="947738"/>
            <a:fld id="{8132F84D-E662-4AEE-87EB-E20F0BF3AE18}" type="slidenum">
              <a:rPr lang="en-GB" sz="1200">
                <a:latin typeface="Times New Roman" pitchFamily="18" charset="0"/>
                <a:cs typeface="Times New Roman" pitchFamily="18" charset="0"/>
              </a:rPr>
              <a:pPr algn="r" defTabSz="947738"/>
              <a:t>4</a:t>
            </a:fld>
            <a:endParaRPr lang="en-GB" sz="1200">
              <a:latin typeface="Times New Roman" pitchFamily="18" charset="0"/>
              <a:cs typeface="Times New Roman" pitchFamily="18" charset="0"/>
            </a:endParaRPr>
          </a:p>
        </p:txBody>
      </p:sp>
    </p:spTree>
    <p:extLst>
      <p:ext uri="{BB962C8B-B14F-4D97-AF65-F5344CB8AC3E}">
        <p14:creationId xmlns:p14="http://schemas.microsoft.com/office/powerpoint/2010/main" val="744136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C36F75C-343C-4764-AAE9-CC5A03AAE6C2}" type="slidenum">
              <a:rPr lang="en-GB" smtClean="0"/>
              <a:pPr fontAlgn="base">
                <a:spcBef>
                  <a:spcPct val="0"/>
                </a:spcBef>
                <a:spcAft>
                  <a:spcPct val="0"/>
                </a:spcAft>
                <a:defRPr/>
              </a:pPr>
              <a:t>31</a:t>
            </a:fld>
            <a:endParaRPr lang="en-GB"/>
          </a:p>
        </p:txBody>
      </p:sp>
      <p:sp>
        <p:nvSpPr>
          <p:cNvPr id="100355" name="Rectangle 2"/>
          <p:cNvSpPr>
            <a:spLocks noGrp="1" noRot="1" noChangeAspect="1" noChangeArrowheads="1" noTextEdit="1"/>
          </p:cNvSpPr>
          <p:nvPr>
            <p:ph type="sldImg"/>
          </p:nvPr>
        </p:nvSpPr>
        <p:spPr bwMode="auto">
          <a:xfrm>
            <a:off x="917575" y="744538"/>
            <a:ext cx="4962525" cy="3722687"/>
          </a:xfrm>
          <a:noFill/>
          <a:ln>
            <a:solidFill>
              <a:srgbClr val="000000"/>
            </a:solidFill>
            <a:miter lim="800000"/>
            <a:headEnd/>
            <a:tailEnd/>
          </a:ln>
        </p:spPr>
      </p:sp>
      <p:sp>
        <p:nvSpPr>
          <p:cNvPr id="1003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z="1600" dirty="0"/>
          </a:p>
        </p:txBody>
      </p:sp>
    </p:spTree>
    <p:extLst>
      <p:ext uri="{BB962C8B-B14F-4D97-AF65-F5344CB8AC3E}">
        <p14:creationId xmlns:p14="http://schemas.microsoft.com/office/powerpoint/2010/main" val="3928665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CC3BFC0-7F19-4A3B-80F7-40BEFE922C17}" type="slidenum">
              <a:rPr lang="en-GB" smtClean="0"/>
              <a:pPr fontAlgn="base">
                <a:spcBef>
                  <a:spcPct val="0"/>
                </a:spcBef>
                <a:spcAft>
                  <a:spcPct val="0"/>
                </a:spcAft>
                <a:defRPr/>
              </a:pPr>
              <a:t>32</a:t>
            </a:fld>
            <a:endParaRPr lang="en-GB"/>
          </a:p>
        </p:txBody>
      </p:sp>
      <p:sp>
        <p:nvSpPr>
          <p:cNvPr id="101379" name="Rectangle 2"/>
          <p:cNvSpPr>
            <a:spLocks noGrp="1" noRot="1" noChangeAspect="1" noChangeArrowheads="1" noTextEdit="1"/>
          </p:cNvSpPr>
          <p:nvPr>
            <p:ph type="sldImg"/>
          </p:nvPr>
        </p:nvSpPr>
        <p:spPr bwMode="auto">
          <a:xfrm>
            <a:off x="917575" y="744538"/>
            <a:ext cx="4962525" cy="3722687"/>
          </a:xfrm>
          <a:noFill/>
          <a:ln>
            <a:solidFill>
              <a:srgbClr val="000000"/>
            </a:solidFill>
            <a:miter lim="800000"/>
            <a:headEnd/>
            <a:tailEnd/>
          </a:ln>
        </p:spPr>
      </p:sp>
      <p:sp>
        <p:nvSpPr>
          <p:cNvPr id="1013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z="1600" dirty="0"/>
          </a:p>
        </p:txBody>
      </p:sp>
    </p:spTree>
    <p:extLst>
      <p:ext uri="{BB962C8B-B14F-4D97-AF65-F5344CB8AC3E}">
        <p14:creationId xmlns:p14="http://schemas.microsoft.com/office/powerpoint/2010/main" val="3119040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98CC9F5-9AAC-4323-8340-5E48C109A45E}" type="slidenum">
              <a:rPr lang="en-GB" smtClean="0"/>
              <a:pPr fontAlgn="base">
                <a:spcBef>
                  <a:spcPct val="0"/>
                </a:spcBef>
                <a:spcAft>
                  <a:spcPct val="0"/>
                </a:spcAft>
                <a:defRPr/>
              </a:pPr>
              <a:t>33</a:t>
            </a:fld>
            <a:endParaRPr lang="en-GB"/>
          </a:p>
        </p:txBody>
      </p:sp>
      <p:sp>
        <p:nvSpPr>
          <p:cNvPr id="102403" name="Rectangle 2"/>
          <p:cNvSpPr>
            <a:spLocks noGrp="1" noRot="1" noChangeAspect="1" noChangeArrowheads="1" noTextEdit="1"/>
          </p:cNvSpPr>
          <p:nvPr>
            <p:ph type="sldImg"/>
          </p:nvPr>
        </p:nvSpPr>
        <p:spPr bwMode="auto">
          <a:xfrm>
            <a:off x="917575" y="744538"/>
            <a:ext cx="4962525" cy="3722687"/>
          </a:xfrm>
          <a:noFill/>
          <a:ln>
            <a:solidFill>
              <a:srgbClr val="000000"/>
            </a:solidFill>
            <a:miter lim="800000"/>
            <a:headEnd/>
            <a:tailEnd/>
          </a:ln>
        </p:spPr>
      </p:sp>
      <p:sp>
        <p:nvSpPr>
          <p:cNvPr id="1024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a:p>
        </p:txBody>
      </p:sp>
    </p:spTree>
    <p:extLst>
      <p:ext uri="{BB962C8B-B14F-4D97-AF65-F5344CB8AC3E}">
        <p14:creationId xmlns:p14="http://schemas.microsoft.com/office/powerpoint/2010/main" val="612868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B82408-91E4-437B-AC5C-E2B7F1DB60AF}" type="slidenum">
              <a:rPr lang="en-GB" smtClean="0"/>
              <a:pPr fontAlgn="base">
                <a:spcBef>
                  <a:spcPct val="0"/>
                </a:spcBef>
                <a:spcAft>
                  <a:spcPct val="0"/>
                </a:spcAft>
                <a:defRPr/>
              </a:pPr>
              <a:t>34</a:t>
            </a:fld>
            <a:endParaRPr lang="en-GB"/>
          </a:p>
        </p:txBody>
      </p:sp>
      <p:sp>
        <p:nvSpPr>
          <p:cNvPr id="103427" name="Rectangle 2"/>
          <p:cNvSpPr>
            <a:spLocks noGrp="1" noRot="1" noChangeAspect="1" noChangeArrowheads="1" noTextEdit="1"/>
          </p:cNvSpPr>
          <p:nvPr>
            <p:ph type="sldImg"/>
          </p:nvPr>
        </p:nvSpPr>
        <p:spPr bwMode="auto">
          <a:xfrm>
            <a:off x="917575" y="744538"/>
            <a:ext cx="4962525" cy="3722687"/>
          </a:xfrm>
          <a:noFill/>
          <a:ln>
            <a:solidFill>
              <a:srgbClr val="000000"/>
            </a:solidFill>
            <a:miter lim="800000"/>
            <a:headEnd/>
            <a:tailEnd/>
          </a:ln>
        </p:spPr>
      </p:sp>
      <p:sp>
        <p:nvSpPr>
          <p:cNvPr id="1034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a:p>
        </p:txBody>
      </p:sp>
    </p:spTree>
    <p:extLst>
      <p:ext uri="{BB962C8B-B14F-4D97-AF65-F5344CB8AC3E}">
        <p14:creationId xmlns:p14="http://schemas.microsoft.com/office/powerpoint/2010/main" val="2526534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D858289-2B14-4917-937D-A5689C50F979}" type="slidenum">
              <a:rPr lang="en-GB" smtClean="0"/>
              <a:pPr fontAlgn="base">
                <a:spcBef>
                  <a:spcPct val="0"/>
                </a:spcBef>
                <a:spcAft>
                  <a:spcPct val="0"/>
                </a:spcAft>
                <a:defRPr/>
              </a:pPr>
              <a:t>35</a:t>
            </a:fld>
            <a:endParaRPr lang="en-GB"/>
          </a:p>
        </p:txBody>
      </p:sp>
      <p:sp>
        <p:nvSpPr>
          <p:cNvPr id="104451" name="Rectangle 2"/>
          <p:cNvSpPr>
            <a:spLocks noGrp="1" noRot="1" noChangeAspect="1" noChangeArrowheads="1" noTextEdit="1"/>
          </p:cNvSpPr>
          <p:nvPr>
            <p:ph type="sldImg"/>
          </p:nvPr>
        </p:nvSpPr>
        <p:spPr bwMode="auto">
          <a:xfrm>
            <a:off x="917575" y="744538"/>
            <a:ext cx="4962525" cy="3722687"/>
          </a:xfrm>
          <a:noFill/>
          <a:ln>
            <a:solidFill>
              <a:srgbClr val="000000"/>
            </a:solidFill>
            <a:miter lim="800000"/>
            <a:headEnd/>
            <a:tailEnd/>
          </a:ln>
        </p:spPr>
      </p:sp>
      <p:sp>
        <p:nvSpPr>
          <p:cNvPr id="1044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a:p>
        </p:txBody>
      </p:sp>
    </p:spTree>
    <p:extLst>
      <p:ext uri="{BB962C8B-B14F-4D97-AF65-F5344CB8AC3E}">
        <p14:creationId xmlns:p14="http://schemas.microsoft.com/office/powerpoint/2010/main" val="600021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GB" sz="1600" dirty="0"/>
          </a:p>
        </p:txBody>
      </p:sp>
      <p:sp>
        <p:nvSpPr>
          <p:cNvPr id="4" name="Slide Number Placeholder 3"/>
          <p:cNvSpPr>
            <a:spLocks noGrp="1"/>
          </p:cNvSpPr>
          <p:nvPr>
            <p:ph type="sldNum" sz="quarter" idx="5"/>
          </p:nvPr>
        </p:nvSpPr>
        <p:spPr/>
        <p:txBody>
          <a:bodyPr/>
          <a:lstStyle/>
          <a:p>
            <a:pPr>
              <a:defRPr/>
            </a:pPr>
            <a:fld id="{DEEDD762-65BD-4F80-9A2F-8769F6A68D8B}" type="slidenum">
              <a:rPr lang="en-GB" smtClean="0"/>
              <a:pPr>
                <a:defRPr/>
              </a:pPr>
              <a:t>36</a:t>
            </a:fld>
            <a:endParaRPr lang="en-GB"/>
          </a:p>
        </p:txBody>
      </p:sp>
    </p:spTree>
    <p:extLst>
      <p:ext uri="{BB962C8B-B14F-4D97-AF65-F5344CB8AC3E}">
        <p14:creationId xmlns:p14="http://schemas.microsoft.com/office/powerpoint/2010/main" val="3135971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917575" y="744538"/>
            <a:ext cx="4962525" cy="3722687"/>
          </a:xfrm>
          <a:ln/>
        </p:spPr>
      </p:sp>
      <p:sp>
        <p:nvSpPr>
          <p:cNvPr id="75779" name="Notes Placeholder 2"/>
          <p:cNvSpPr>
            <a:spLocks noGrp="1"/>
          </p:cNvSpPr>
          <p:nvPr>
            <p:ph type="body" idx="1"/>
          </p:nvPr>
        </p:nvSpPr>
        <p:spPr>
          <a:noFill/>
          <a:ln/>
        </p:spPr>
        <p:txBody>
          <a:bodyPr/>
          <a:lstStyle/>
          <a:p>
            <a:r>
              <a:rPr lang="en-GB" sz="1200" b="1" i="0" kern="1200" dirty="0">
                <a:solidFill>
                  <a:schemeClr val="tx1"/>
                </a:solidFill>
                <a:effectLst/>
                <a:latin typeface="+mn-lt"/>
                <a:ea typeface="+mn-ea"/>
                <a:cs typeface="+mn-cs"/>
              </a:rPr>
              <a:t>http://www.iucnredlist.org/details/10329/0</a:t>
            </a:r>
            <a:endParaRPr lang="en-GB" altLang="en-US" dirty="0"/>
          </a:p>
        </p:txBody>
      </p:sp>
      <p:sp>
        <p:nvSpPr>
          <p:cNvPr id="75780" name="Slide Number Placeholder 3"/>
          <p:cNvSpPr>
            <a:spLocks noGrp="1"/>
          </p:cNvSpPr>
          <p:nvPr>
            <p:ph type="sldNum" sz="quarter" idx="5"/>
          </p:nvPr>
        </p:nvSpPr>
        <p:spPr>
          <a:noFill/>
        </p:spPr>
        <p:txBody>
          <a:bodyPr/>
          <a:lstStyle/>
          <a:p>
            <a:fld id="{69C38FB3-7417-49BC-9F50-7FEB8ACDF67D}" type="slidenum">
              <a:rPr lang="en-GB" smtClean="0"/>
              <a:pPr/>
              <a:t>37</a:t>
            </a:fld>
            <a:endParaRPr lang="en-GB"/>
          </a:p>
        </p:txBody>
      </p:sp>
    </p:spTree>
    <p:extLst>
      <p:ext uri="{BB962C8B-B14F-4D97-AF65-F5344CB8AC3E}">
        <p14:creationId xmlns:p14="http://schemas.microsoft.com/office/powerpoint/2010/main" val="295786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a:defRPr/>
            </a:pPr>
            <a:fld id="{8DA4A0A1-1FCF-410C-8E5B-4D7E1510AB0D}" type="slidenum">
              <a:rPr lang="en-GB" smtClean="0"/>
              <a:pPr>
                <a:defRPr/>
              </a:pPr>
              <a:t>38</a:t>
            </a:fld>
            <a:endParaRPr lang="en-GB" dirty="0"/>
          </a:p>
        </p:txBody>
      </p:sp>
    </p:spTree>
    <p:extLst>
      <p:ext uri="{BB962C8B-B14F-4D97-AF65-F5344CB8AC3E}">
        <p14:creationId xmlns:p14="http://schemas.microsoft.com/office/powerpoint/2010/main" val="2968471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GB"/>
          </a:p>
        </p:txBody>
      </p:sp>
      <p:sp>
        <p:nvSpPr>
          <p:cNvPr id="4" name="Slide Number Placeholder 3"/>
          <p:cNvSpPr>
            <a:spLocks noGrp="1"/>
          </p:cNvSpPr>
          <p:nvPr>
            <p:ph type="sldNum" sz="quarter" idx="5"/>
          </p:nvPr>
        </p:nvSpPr>
        <p:spPr/>
        <p:txBody>
          <a:bodyPr/>
          <a:lstStyle/>
          <a:p>
            <a:pPr>
              <a:defRPr/>
            </a:pPr>
            <a:fld id="{E5912C37-5D05-4D95-911B-C9C3AA1043D1}" type="slidenum">
              <a:rPr lang="en-GB" smtClean="0"/>
              <a:pPr>
                <a:defRPr/>
              </a:pPr>
              <a:t>39</a:t>
            </a:fld>
            <a:endParaRPr lang="en-GB"/>
          </a:p>
        </p:txBody>
      </p:sp>
    </p:spTree>
    <p:extLst>
      <p:ext uri="{BB962C8B-B14F-4D97-AF65-F5344CB8AC3E}">
        <p14:creationId xmlns:p14="http://schemas.microsoft.com/office/powerpoint/2010/main" val="16265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F156E64-4989-4F70-85B9-45311FF56E03}" type="slidenum">
              <a:rPr lang="en-GB" smtClean="0"/>
              <a:pPr fontAlgn="base">
                <a:spcBef>
                  <a:spcPct val="0"/>
                </a:spcBef>
                <a:spcAft>
                  <a:spcPct val="0"/>
                </a:spcAft>
                <a:defRPr/>
              </a:pPr>
              <a:t>5</a:t>
            </a:fld>
            <a:endParaRPr lang="en-GB"/>
          </a:p>
        </p:txBody>
      </p:sp>
      <p:sp>
        <p:nvSpPr>
          <p:cNvPr id="76803"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76804" name="Notes Placeholder 2"/>
          <p:cNvSpPr>
            <a:spLocks noGrp="1"/>
          </p:cNvSpPr>
          <p:nvPr>
            <p:ph type="body" idx="1"/>
          </p:nvPr>
        </p:nvSpPr>
        <p:spPr bwMode="auto">
          <a:xfrm>
            <a:off x="906463" y="4714875"/>
            <a:ext cx="4984750" cy="4467225"/>
          </a:xfrm>
          <a:noFill/>
        </p:spPr>
        <p:txBody>
          <a:bodyPr wrap="square" lIns="94829" tIns="47414" rIns="94829" bIns="47414" numCol="1" anchor="t" anchorCtr="0" compatLnSpc="1">
            <a:prstTxWarp prst="textNoShape">
              <a:avLst/>
            </a:prstTxWarp>
          </a:bodyPr>
          <a:lstStyle/>
          <a:p>
            <a:pPr eaLnBrk="1" hangingPunct="1">
              <a:spcBef>
                <a:spcPct val="0"/>
              </a:spcBef>
            </a:pPr>
            <a:endParaRPr lang="en-GB"/>
          </a:p>
        </p:txBody>
      </p:sp>
      <p:sp>
        <p:nvSpPr>
          <p:cNvPr id="76805" name="Slide Number Placeholder 3"/>
          <p:cNvSpPr txBox="1">
            <a:spLocks noGrp="1"/>
          </p:cNvSpPr>
          <p:nvPr/>
        </p:nvSpPr>
        <p:spPr bwMode="auto">
          <a:xfrm>
            <a:off x="3849688" y="9431338"/>
            <a:ext cx="2947987" cy="495300"/>
          </a:xfrm>
          <a:prstGeom prst="rect">
            <a:avLst/>
          </a:prstGeom>
          <a:noFill/>
          <a:ln w="9525">
            <a:noFill/>
            <a:miter lim="800000"/>
            <a:headEnd/>
            <a:tailEnd/>
          </a:ln>
        </p:spPr>
        <p:txBody>
          <a:bodyPr lIns="94829" tIns="47414" rIns="94829" bIns="47414" anchor="b"/>
          <a:lstStyle/>
          <a:p>
            <a:pPr algn="r" defTabSz="947738"/>
            <a:fld id="{69C681F3-4327-41DE-A779-E74579A5C8EC}" type="slidenum">
              <a:rPr lang="en-GB" sz="1200">
                <a:latin typeface="Times New Roman" pitchFamily="18" charset="0"/>
                <a:cs typeface="Times New Roman" pitchFamily="18" charset="0"/>
              </a:rPr>
              <a:pPr algn="r" defTabSz="947738"/>
              <a:t>5</a:t>
            </a:fld>
            <a:endParaRPr lang="en-GB" sz="1200">
              <a:latin typeface="Times New Roman" pitchFamily="18" charset="0"/>
              <a:cs typeface="Times New Roman" pitchFamily="18" charset="0"/>
            </a:endParaRPr>
          </a:p>
        </p:txBody>
      </p:sp>
    </p:spTree>
    <p:extLst>
      <p:ext uri="{BB962C8B-B14F-4D97-AF65-F5344CB8AC3E}">
        <p14:creationId xmlns:p14="http://schemas.microsoft.com/office/powerpoint/2010/main" val="1269174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0D4AE7B-AB0C-4A8D-B1BA-0043D8992F2A}" type="slidenum">
              <a:rPr lang="en-GB" smtClean="0"/>
              <a:pPr fontAlgn="base">
                <a:spcBef>
                  <a:spcPct val="0"/>
                </a:spcBef>
                <a:spcAft>
                  <a:spcPct val="0"/>
                </a:spcAft>
                <a:defRPr/>
              </a:pPr>
              <a:t>6</a:t>
            </a:fld>
            <a:endParaRPr lang="en-GB"/>
          </a:p>
        </p:txBody>
      </p:sp>
      <p:sp>
        <p:nvSpPr>
          <p:cNvPr id="77827" name="Rectangle 2"/>
          <p:cNvSpPr>
            <a:spLocks noGrp="1" noRot="1" noChangeAspect="1" noChangeArrowheads="1" noTextEdit="1"/>
          </p:cNvSpPr>
          <p:nvPr>
            <p:ph type="sldImg"/>
          </p:nvPr>
        </p:nvSpPr>
        <p:spPr bwMode="auto">
          <a:xfrm>
            <a:off x="917575" y="744538"/>
            <a:ext cx="4962525" cy="3722687"/>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z="1600"/>
              <a:t>Archaeo(phyte) – recorded before 1500 – but not in fossil record before Neolithic (c. 4000 - 2000 B.C.)</a:t>
            </a:r>
          </a:p>
          <a:p>
            <a:pPr eaLnBrk="1" hangingPunct="1">
              <a:spcBef>
                <a:spcPct val="0"/>
              </a:spcBef>
            </a:pPr>
            <a:endParaRPr lang="en-GB" sz="1600"/>
          </a:p>
        </p:txBody>
      </p:sp>
    </p:spTree>
    <p:extLst>
      <p:ext uri="{BB962C8B-B14F-4D97-AF65-F5344CB8AC3E}">
        <p14:creationId xmlns:p14="http://schemas.microsoft.com/office/powerpoint/2010/main" val="118692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E739CA1-3EE3-4886-8137-042F1B18793E}" type="slidenum">
              <a:rPr lang="en-GB" smtClean="0"/>
              <a:pPr>
                <a:defRPr/>
              </a:pPr>
              <a:t>7</a:t>
            </a:fld>
            <a:endParaRPr lang="en-GB"/>
          </a:p>
        </p:txBody>
      </p:sp>
    </p:spTree>
    <p:extLst>
      <p:ext uri="{BB962C8B-B14F-4D97-AF65-F5344CB8AC3E}">
        <p14:creationId xmlns:p14="http://schemas.microsoft.com/office/powerpoint/2010/main" val="107636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z="1600" dirty="0"/>
          </a:p>
        </p:txBody>
      </p:sp>
      <p:sp>
        <p:nvSpPr>
          <p:cNvPr id="69636" name="Slide Number Placeholder 3"/>
          <p:cNvSpPr>
            <a:spLocks noGrp="1"/>
          </p:cNvSpPr>
          <p:nvPr>
            <p:ph type="sldNum" sz="quarter" idx="5"/>
          </p:nvPr>
        </p:nvSpPr>
        <p:spPr/>
        <p:txBody>
          <a:bodyPr/>
          <a:lstStyle/>
          <a:p>
            <a:pPr>
              <a:defRPr/>
            </a:pPr>
            <a:fld id="{08FB0C04-93AE-4536-9353-7699A8724ED0}" type="slidenum">
              <a:rPr lang="en-GB" smtClean="0"/>
              <a:pPr>
                <a:defRPr/>
              </a:pPr>
              <a:t>8</a:t>
            </a:fld>
            <a:endParaRPr lang="en-GB"/>
          </a:p>
        </p:txBody>
      </p:sp>
    </p:spTree>
    <p:extLst>
      <p:ext uri="{BB962C8B-B14F-4D97-AF65-F5344CB8AC3E}">
        <p14:creationId xmlns:p14="http://schemas.microsoft.com/office/powerpoint/2010/main" val="320819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z="1600" b="1" dirty="0"/>
          </a:p>
        </p:txBody>
      </p:sp>
      <p:sp>
        <p:nvSpPr>
          <p:cNvPr id="4" name="Slide Number Placeholder 3"/>
          <p:cNvSpPr>
            <a:spLocks noGrp="1"/>
          </p:cNvSpPr>
          <p:nvPr>
            <p:ph type="sldNum" sz="quarter" idx="5"/>
          </p:nvPr>
        </p:nvSpPr>
        <p:spPr/>
        <p:txBody>
          <a:bodyPr/>
          <a:lstStyle/>
          <a:p>
            <a:pPr>
              <a:defRPr/>
            </a:pPr>
            <a:fld id="{9F9C74AD-6B1D-418B-BB9F-FA18FAFFA559}" type="slidenum">
              <a:rPr lang="en-GB" smtClean="0"/>
              <a:pPr>
                <a:defRPr/>
              </a:pPr>
              <a:t>9</a:t>
            </a:fld>
            <a:endParaRPr lang="en-GB"/>
          </a:p>
        </p:txBody>
      </p:sp>
    </p:spTree>
    <p:extLst>
      <p:ext uri="{BB962C8B-B14F-4D97-AF65-F5344CB8AC3E}">
        <p14:creationId xmlns:p14="http://schemas.microsoft.com/office/powerpoint/2010/main" val="3663837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917575" y="744538"/>
            <a:ext cx="4962525" cy="3722687"/>
          </a:xfrm>
          <a:ln/>
        </p:spPr>
      </p:sp>
      <p:sp>
        <p:nvSpPr>
          <p:cNvPr id="59395" name="Notes Placeholder 2"/>
          <p:cNvSpPr>
            <a:spLocks noGrp="1"/>
          </p:cNvSpPr>
          <p:nvPr>
            <p:ph type="body" idx="1"/>
          </p:nvPr>
        </p:nvSpPr>
        <p:spPr>
          <a:noFill/>
          <a:ln/>
        </p:spPr>
        <p:txBody>
          <a:bodyPr/>
          <a:lstStyle/>
          <a:p>
            <a:endParaRPr lang="en-GB" altLang="en-US" dirty="0"/>
          </a:p>
        </p:txBody>
      </p:sp>
      <p:sp>
        <p:nvSpPr>
          <p:cNvPr id="59396" name="Slide Number Placeholder 3"/>
          <p:cNvSpPr>
            <a:spLocks noGrp="1"/>
          </p:cNvSpPr>
          <p:nvPr>
            <p:ph type="sldNum" sz="quarter" idx="5"/>
          </p:nvPr>
        </p:nvSpPr>
        <p:spPr>
          <a:noFill/>
        </p:spPr>
        <p:txBody>
          <a:bodyPr/>
          <a:lstStyle/>
          <a:p>
            <a:fld id="{531D8575-46D1-4FBD-B4F5-900B6A9FF44A}" type="slidenum">
              <a:rPr lang="en-GB" altLang="en-US" smtClean="0"/>
              <a:pPr/>
              <a:t>10</a:t>
            </a:fld>
            <a:endParaRPr lang="en-GB" altLang="en-US"/>
          </a:p>
        </p:txBody>
      </p:sp>
    </p:spTree>
    <p:extLst>
      <p:ext uri="{BB962C8B-B14F-4D97-AF65-F5344CB8AC3E}">
        <p14:creationId xmlns:p14="http://schemas.microsoft.com/office/powerpoint/2010/main" val="2181356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66F7236C-8FCC-49BD-8E4B-BEF7DB8EA171}" type="datetimeFigureOut">
              <a:rPr lang="en-GB"/>
              <a:pPr>
                <a:defRPr/>
              </a:pPr>
              <a:t>26/09/2020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A4B6620-9D79-4AD8-94CB-4CF3A0045C20}"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C809CD74-B0B2-4A9E-923B-C4505BEDBBC7}" type="datetimeFigureOut">
              <a:rPr lang="en-GB"/>
              <a:pPr>
                <a:defRPr/>
              </a:pPr>
              <a:t>26/09/2020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3252F8C9-8519-46CC-BE5F-F9D9B43E485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0DEA2723-72D0-4E09-91A0-93AFB604870D}" type="datetimeFigureOut">
              <a:rPr lang="en-GB"/>
              <a:pPr>
                <a:defRPr/>
              </a:pPr>
              <a:t>26/09/2020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3532CC37-EAD0-4622-9A4E-405426B50F1B}"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7FB7B273-C2B1-46B8-9BC2-7EC5E6071975}" type="datetimeFigureOut">
              <a:rPr lang="en-GB"/>
              <a:pPr>
                <a:defRPr/>
              </a:pPr>
              <a:t>26/09/2020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0FEBF32-4055-4BAD-9827-CA002BD6B842}"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B54FE3D-E023-464B-87EA-8D3B7209292C}" type="datetimeFigureOut">
              <a:rPr lang="en-GB"/>
              <a:pPr>
                <a:defRPr/>
              </a:pPr>
              <a:t>26/09/2020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1AD2E3E8-D9DA-4006-AF2E-AF824CABEFEB}"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7A61B65D-6C18-4843-9DA2-8795B9FEAD1B}" type="datetimeFigureOut">
              <a:rPr lang="en-GB"/>
              <a:pPr>
                <a:defRPr/>
              </a:pPr>
              <a:t>26/09/2020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07DEA9DF-537D-448B-AC3D-DAF2266BAD66}"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65090162-AA91-49FF-BB53-8E2CEE4A35D6}" type="datetimeFigureOut">
              <a:rPr lang="en-GB"/>
              <a:pPr>
                <a:defRPr/>
              </a:pPr>
              <a:t>26/09/2020</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20A252B7-1190-4892-AE4A-19CD0D16C4BA}"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D800BBB9-31FE-4965-ABB8-5412B6D385B7}" type="datetimeFigureOut">
              <a:rPr lang="en-GB"/>
              <a:pPr>
                <a:defRPr/>
              </a:pPr>
              <a:t>26/09/2020</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A2C8CC01-CB05-4A04-9019-DB52AF4E38E7}"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5EE728E-9523-4BA3-89A3-FDD494DE7B6E}" type="datetimeFigureOut">
              <a:rPr lang="en-GB"/>
              <a:pPr>
                <a:defRPr/>
              </a:pPr>
              <a:t>26/09/2020</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A2F12EE8-F356-4901-8E91-B65226E064AB}"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893942F-920D-4E5F-A5D6-CDF8D6A9F232}" type="datetimeFigureOut">
              <a:rPr lang="en-GB"/>
              <a:pPr>
                <a:defRPr/>
              </a:pPr>
              <a:t>26/09/2020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014B7AD6-5052-4D32-80AB-09D62CC57E7A}"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2D60E4E-E474-4F75-A1C9-7DE16D8EB705}" type="datetimeFigureOut">
              <a:rPr lang="en-GB"/>
              <a:pPr>
                <a:defRPr/>
              </a:pPr>
              <a:t>26/09/2020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32B06C9E-A53C-4E20-91BF-356A6F54B66B}"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GB"/>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1172D832-224E-4EAA-8341-C36D80E6458A}" type="datetimeFigureOut">
              <a:rPr lang="en-GB"/>
              <a:pPr>
                <a:defRPr/>
              </a:pPr>
              <a:t>26/09/2020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B82BEFF9-09E4-48F6-9598-063AD164368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allpapers.free-review.net/r?1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4.jpeg"/><Relationship Id="rId4" Type="http://schemas.openxmlformats.org/officeDocument/2006/relationships/hyperlink" Target="//upload.wikimedia.org/wikipedia/commons/2/24/Columba_livia.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www.nonnativespecies.org/"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parliament.uk/business/committees/committees-a-z/commons-select/environmental-audit-committee/news-parliament-2017/invasive-species-report-published-19-20/" TargetMode="External"/><Relationship Id="rId4" Type="http://schemas.openxmlformats.org/officeDocument/2006/relationships/hyperlink" Target="https://www.bbc.co.uk/news/uk-politics-50173577"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endParaRPr lang="en-GB" dirty="0"/>
          </a:p>
        </p:txBody>
      </p:sp>
      <p:sp>
        <p:nvSpPr>
          <p:cNvPr id="3075" name="Content Placeholder 2"/>
          <p:cNvSpPr>
            <a:spLocks noGrp="1"/>
          </p:cNvSpPr>
          <p:nvPr>
            <p:ph idx="1"/>
          </p:nvPr>
        </p:nvSpPr>
        <p:spPr/>
        <p:txBody>
          <a:bodyPr/>
          <a:lstStyle/>
          <a:p>
            <a:endParaRPr lang="en-GB" dirty="0"/>
          </a:p>
        </p:txBody>
      </p:sp>
      <p:pic>
        <p:nvPicPr>
          <p:cNvPr id="3076" name="Picture 2"/>
          <p:cNvPicPr>
            <a:picLocks noChangeAspect="1" noChangeArrowheads="1"/>
          </p:cNvPicPr>
          <p:nvPr/>
        </p:nvPicPr>
        <p:blipFill>
          <a:blip r:embed="rId3" cstate="print"/>
          <a:srcRect l="19643" t="11438" r="20586" b="4282"/>
          <a:stretch>
            <a:fillRect/>
          </a:stretch>
        </p:blipFill>
        <p:spPr bwMode="auto">
          <a:xfrm>
            <a:off x="0" y="-390525"/>
            <a:ext cx="9144000" cy="7248525"/>
          </a:xfrm>
          <a:prstGeom prst="rect">
            <a:avLst/>
          </a:prstGeom>
          <a:noFill/>
          <a:ln w="9525">
            <a:noFill/>
            <a:miter lim="800000"/>
            <a:headEnd/>
            <a:tailEnd/>
          </a:ln>
        </p:spPr>
      </p:pic>
      <p:sp>
        <p:nvSpPr>
          <p:cNvPr id="3077" name="Rectangle 2"/>
          <p:cNvSpPr txBox="1">
            <a:spLocks/>
          </p:cNvSpPr>
          <p:nvPr/>
        </p:nvSpPr>
        <p:spPr bwMode="auto">
          <a:xfrm>
            <a:off x="2195513" y="2205038"/>
            <a:ext cx="4681537" cy="1143000"/>
          </a:xfrm>
          <a:prstGeom prst="rect">
            <a:avLst/>
          </a:prstGeom>
          <a:solidFill>
            <a:schemeClr val="tx1">
              <a:alpha val="59999"/>
            </a:schemeClr>
          </a:solidFill>
          <a:ln w="9525">
            <a:noFill/>
            <a:miter lim="800000"/>
            <a:headEnd/>
            <a:tailEnd/>
          </a:ln>
        </p:spPr>
        <p:txBody>
          <a:bodyPr anchor="ctr"/>
          <a:lstStyle/>
          <a:p>
            <a:pPr algn="ctr"/>
            <a:r>
              <a:rPr lang="en-GB" sz="4400" b="1" dirty="0">
                <a:solidFill>
                  <a:schemeClr val="bg1"/>
                </a:solidFill>
                <a:latin typeface="Calibri" pitchFamily="34" charset="0"/>
              </a:rPr>
              <a:t>Invasive Species 1</a:t>
            </a:r>
          </a:p>
        </p:txBody>
      </p:sp>
      <p:sp>
        <p:nvSpPr>
          <p:cNvPr id="3" name="TextBox 2">
            <a:extLst>
              <a:ext uri="{FF2B5EF4-FFF2-40B4-BE49-F238E27FC236}">
                <a16:creationId xmlns:a16="http://schemas.microsoft.com/office/drawing/2014/main" id="{E79782C3-BA5B-4F9C-88AD-52AA6B7153A4}"/>
              </a:ext>
            </a:extLst>
          </p:cNvPr>
          <p:cNvSpPr txBox="1"/>
          <p:nvPr/>
        </p:nvSpPr>
        <p:spPr>
          <a:xfrm>
            <a:off x="2361744" y="6214030"/>
            <a:ext cx="4532075" cy="369332"/>
          </a:xfrm>
          <a:prstGeom prst="rect">
            <a:avLst/>
          </a:prstGeom>
          <a:solidFill>
            <a:srgbClr val="FFFF00"/>
          </a:solidFill>
        </p:spPr>
        <p:txBody>
          <a:bodyPr wrap="none" rtlCol="0">
            <a:spAutoFit/>
          </a:bodyPr>
          <a:lstStyle/>
          <a:p>
            <a:r>
              <a:rPr lang="en-GB" dirty="0"/>
              <a:t>http://www.issg.org/worst100_species.html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56894"/>
    </mc:Choice>
    <mc:Fallback xmlns="">
      <p:transition spd="slow" advTm="5689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95536" y="0"/>
            <a:ext cx="8229600" cy="1143000"/>
          </a:xfrm>
        </p:spPr>
        <p:txBody>
          <a:bodyPr/>
          <a:lstStyle/>
          <a:p>
            <a:r>
              <a:rPr lang="en-GB" altLang="en-US" dirty="0"/>
              <a:t>Establishment success - HERPTILES</a:t>
            </a:r>
          </a:p>
        </p:txBody>
      </p:sp>
      <p:sp>
        <p:nvSpPr>
          <p:cNvPr id="11267" name="Content Placeholder 2"/>
          <p:cNvSpPr>
            <a:spLocks noGrp="1"/>
          </p:cNvSpPr>
          <p:nvPr>
            <p:ph idx="1"/>
          </p:nvPr>
        </p:nvSpPr>
        <p:spPr>
          <a:xfrm>
            <a:off x="457200" y="1268760"/>
            <a:ext cx="8229600" cy="4857403"/>
          </a:xfrm>
        </p:spPr>
        <p:txBody>
          <a:bodyPr/>
          <a:lstStyle/>
          <a:p>
            <a:r>
              <a:rPr lang="en-GB" altLang="en-US" dirty="0"/>
              <a:t>Climate similarity important </a:t>
            </a:r>
          </a:p>
          <a:p>
            <a:pPr lvl="1"/>
            <a:r>
              <a:rPr lang="en-GB" altLang="en-US" dirty="0"/>
              <a:t>But other ecological factors little-studied</a:t>
            </a:r>
          </a:p>
          <a:p>
            <a:r>
              <a:rPr lang="en-GB" altLang="en-US" dirty="0">
                <a:solidFill>
                  <a:srgbClr val="0000FF"/>
                </a:solidFill>
              </a:rPr>
              <a:t>Small islands more easily colonized than large islands or continents</a:t>
            </a:r>
          </a:p>
          <a:p>
            <a:pPr lvl="1"/>
            <a:r>
              <a:rPr lang="en-GB" altLang="en-US" dirty="0">
                <a:solidFill>
                  <a:srgbClr val="0000FF"/>
                </a:solidFill>
              </a:rPr>
              <a:t>Increased availability of empty niches?</a:t>
            </a:r>
          </a:p>
          <a:p>
            <a:pPr lvl="1"/>
            <a:r>
              <a:rPr lang="en-GB" altLang="en-US" dirty="0">
                <a:solidFill>
                  <a:srgbClr val="0000FF"/>
                </a:solidFill>
              </a:rPr>
              <a:t>Or </a:t>
            </a:r>
            <a:r>
              <a:rPr lang="en-GB" altLang="en-US" dirty="0">
                <a:solidFill>
                  <a:srgbClr val="FF0000"/>
                </a:solidFill>
              </a:rPr>
              <a:t>pathways</a:t>
            </a:r>
            <a:r>
              <a:rPr lang="en-GB" altLang="en-US" dirty="0">
                <a:solidFill>
                  <a:srgbClr val="0000FF"/>
                </a:solidFill>
              </a:rPr>
              <a:t> more prevalent on islands? (e.g. biocontrol, food use)</a:t>
            </a:r>
            <a:br>
              <a:rPr lang="en-GB" altLang="en-US" dirty="0">
                <a:solidFill>
                  <a:srgbClr val="0000FF"/>
                </a:solidFill>
              </a:rPr>
            </a:br>
            <a:endParaRPr lang="en-GB" altLang="en-US" dirty="0">
              <a:solidFill>
                <a:srgbClr val="0000FF"/>
              </a:solidFill>
            </a:endParaRPr>
          </a:p>
          <a:p>
            <a:pPr>
              <a:buNone/>
            </a:pPr>
            <a:r>
              <a:rPr lang="en-GB" altLang="en-US" sz="2000" dirty="0"/>
              <a:t>Kraus, F., 2011. Reptiles and amphibians. In: </a:t>
            </a:r>
            <a:r>
              <a:rPr lang="en-GB" sz="2000" dirty="0" err="1"/>
              <a:t>Simberloff</a:t>
            </a:r>
            <a:r>
              <a:rPr lang="en-GB" sz="2000" dirty="0"/>
              <a:t>, D. &amp; </a:t>
            </a:r>
            <a:r>
              <a:rPr lang="en-GB" sz="2000" dirty="0" err="1"/>
              <a:t>Rejmǹek</a:t>
            </a:r>
            <a:r>
              <a:rPr lang="en-GB" sz="2000" dirty="0"/>
              <a:t>, M. (</a:t>
            </a:r>
            <a:r>
              <a:rPr lang="en-GB" sz="2000" dirty="0" err="1"/>
              <a:t>eds</a:t>
            </a:r>
            <a:r>
              <a:rPr lang="en-GB" sz="2000" dirty="0"/>
              <a:t>). </a:t>
            </a:r>
            <a:r>
              <a:rPr lang="en-GB" sz="2000" i="1" dirty="0" err="1"/>
              <a:t>Encyclopedia</a:t>
            </a:r>
            <a:r>
              <a:rPr lang="en-GB" sz="2000" i="1" dirty="0"/>
              <a:t> of biological invasions.</a:t>
            </a:r>
            <a:endParaRPr lang="en-GB" altLang="en-US" sz="2000" dirty="0"/>
          </a:p>
          <a:p>
            <a:pPr lvl="2"/>
            <a:endParaRPr lang="en-GB" altLang="en-US" dirty="0">
              <a:solidFill>
                <a:srgbClr val="0000FF"/>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64953"/>
    </mc:Choice>
    <mc:Fallback xmlns="">
      <p:transition spd="slow" advTm="164953"/>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720"/>
          </a:xfrm>
        </p:spPr>
        <p:txBody>
          <a:bodyPr/>
          <a:lstStyle/>
          <a:p>
            <a:r>
              <a:rPr lang="en-GB" sz="2400" dirty="0"/>
              <a:t>Blackburn </a:t>
            </a:r>
            <a:r>
              <a:rPr lang="en-GB" sz="2400" i="1" dirty="0"/>
              <a:t>et al</a:t>
            </a:r>
            <a:r>
              <a:rPr lang="en-GB" sz="2400" dirty="0"/>
              <a:t>., 2011. </a:t>
            </a:r>
            <a:r>
              <a:rPr lang="en-GB" sz="2400" i="1" dirty="0"/>
              <a:t>Trends in Ecology &amp; Evolution</a:t>
            </a:r>
            <a:r>
              <a:rPr lang="en-GB" sz="2400" dirty="0"/>
              <a:t> 26(7): 333-339.</a:t>
            </a:r>
          </a:p>
        </p:txBody>
      </p:sp>
      <p:pic>
        <p:nvPicPr>
          <p:cNvPr id="107522" name="Picture 2"/>
          <p:cNvPicPr>
            <a:picLocks noChangeAspect="1" noChangeArrowheads="1"/>
          </p:cNvPicPr>
          <p:nvPr/>
        </p:nvPicPr>
        <p:blipFill>
          <a:blip r:embed="rId3" cstate="print"/>
          <a:srcRect l="20477" t="13781" r="20306" b="29126"/>
          <a:stretch>
            <a:fillRect/>
          </a:stretch>
        </p:blipFill>
        <p:spPr bwMode="auto">
          <a:xfrm>
            <a:off x="0" y="1124744"/>
            <a:ext cx="9144000" cy="495656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118339"/>
    </mc:Choice>
    <mc:Fallback xmlns="">
      <p:transition spd="slow" advTm="11833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p:cNvSpPr>
          <p:nvPr>
            <p:ph type="title"/>
          </p:nvPr>
        </p:nvSpPr>
        <p:spPr>
          <a:xfrm>
            <a:off x="457200" y="0"/>
            <a:ext cx="8229600" cy="1143000"/>
          </a:xfrm>
        </p:spPr>
        <p:txBody>
          <a:bodyPr/>
          <a:lstStyle/>
          <a:p>
            <a:pPr eaLnBrk="1" hangingPunct="1"/>
            <a:r>
              <a:rPr lang="en-GB" dirty="0"/>
              <a:t>Invasive Species 1</a:t>
            </a:r>
          </a:p>
        </p:txBody>
      </p:sp>
      <p:sp>
        <p:nvSpPr>
          <p:cNvPr id="4098" name="Content Placeholder 2"/>
          <p:cNvSpPr>
            <a:spLocks noGrp="1"/>
          </p:cNvSpPr>
          <p:nvPr>
            <p:ph sz="half" idx="1"/>
          </p:nvPr>
        </p:nvSpPr>
        <p:spPr>
          <a:xfrm>
            <a:off x="457200" y="1394205"/>
            <a:ext cx="4038600" cy="4525963"/>
          </a:xfrm>
        </p:spPr>
        <p:txBody>
          <a:bodyPr/>
          <a:lstStyle/>
          <a:p>
            <a:pPr>
              <a:buFont typeface="Arial" charset="0"/>
              <a:buNone/>
            </a:pPr>
            <a:r>
              <a:rPr lang="en-GB" sz="2400" dirty="0">
                <a:solidFill>
                  <a:schemeClr val="bg1">
                    <a:lumMod val="65000"/>
                  </a:schemeClr>
                </a:solidFill>
              </a:rPr>
              <a:t>PART </a:t>
            </a:r>
            <a:r>
              <a:rPr lang="en-GB" sz="2400" dirty="0" err="1">
                <a:solidFill>
                  <a:schemeClr val="bg1">
                    <a:lumMod val="65000"/>
                  </a:schemeClr>
                </a:solidFill>
              </a:rPr>
              <a:t>i</a:t>
            </a:r>
            <a:endParaRPr lang="en-GB" sz="2400" dirty="0">
              <a:solidFill>
                <a:schemeClr val="bg1">
                  <a:lumMod val="65000"/>
                </a:schemeClr>
              </a:solidFill>
            </a:endParaRPr>
          </a:p>
          <a:p>
            <a:r>
              <a:rPr lang="en-GB" sz="2400" dirty="0">
                <a:solidFill>
                  <a:schemeClr val="bg1">
                    <a:lumMod val="65000"/>
                  </a:schemeClr>
                </a:solidFill>
              </a:rPr>
              <a:t>Terminology</a:t>
            </a:r>
          </a:p>
          <a:p>
            <a:r>
              <a:rPr lang="en-GB" sz="2400" dirty="0">
                <a:solidFill>
                  <a:schemeClr val="bg1">
                    <a:lumMod val="65000"/>
                  </a:schemeClr>
                </a:solidFill>
              </a:rPr>
              <a:t>Invasiveness</a:t>
            </a:r>
          </a:p>
          <a:p>
            <a:endParaRPr lang="en-GB" sz="2400" dirty="0">
              <a:solidFill>
                <a:schemeClr val="bg1">
                  <a:lumMod val="65000"/>
                </a:schemeClr>
              </a:solidFill>
            </a:endParaRPr>
          </a:p>
          <a:p>
            <a:pPr marL="0" indent="0">
              <a:buNone/>
            </a:pPr>
            <a:r>
              <a:rPr lang="en-GB" sz="2400" dirty="0">
                <a:solidFill>
                  <a:srgbClr val="000000"/>
                </a:solidFill>
              </a:rPr>
              <a:t>PART ii</a:t>
            </a:r>
          </a:p>
          <a:p>
            <a:r>
              <a:rPr lang="en-GB" sz="2400" dirty="0">
                <a:solidFill>
                  <a:srgbClr val="000000"/>
                </a:solidFill>
              </a:rPr>
              <a:t>Biotic homogenisation</a:t>
            </a:r>
          </a:p>
          <a:p>
            <a:r>
              <a:rPr lang="en-GB" sz="2400" dirty="0">
                <a:solidFill>
                  <a:srgbClr val="000000"/>
                </a:solidFill>
              </a:rPr>
              <a:t>Invasive species as a threat to biodiversity</a:t>
            </a:r>
          </a:p>
          <a:p>
            <a:endParaRPr lang="en-GB" sz="2400" dirty="0">
              <a:solidFill>
                <a:schemeClr val="bg1">
                  <a:lumMod val="65000"/>
                </a:schemeClr>
              </a:solidFill>
            </a:endParaRPr>
          </a:p>
          <a:p>
            <a:pPr marL="0" indent="0">
              <a:buNone/>
            </a:pPr>
            <a:r>
              <a:rPr lang="en-GB" sz="2400" dirty="0">
                <a:solidFill>
                  <a:schemeClr val="bg1">
                    <a:lumMod val="65000"/>
                  </a:schemeClr>
                </a:solidFill>
              </a:rPr>
              <a:t>PART iii</a:t>
            </a:r>
          </a:p>
          <a:p>
            <a:r>
              <a:rPr lang="en-GB" sz="2400" dirty="0">
                <a:solidFill>
                  <a:schemeClr val="bg1">
                    <a:lumMod val="65000"/>
                  </a:schemeClr>
                </a:solidFill>
              </a:rPr>
              <a:t>Ecological traits of invasive species</a:t>
            </a:r>
            <a:br>
              <a:rPr lang="en-GB" sz="2400" dirty="0">
                <a:solidFill>
                  <a:schemeClr val="bg1">
                    <a:lumMod val="65000"/>
                  </a:schemeClr>
                </a:solidFill>
              </a:rPr>
            </a:br>
            <a:endParaRPr lang="en-GB" sz="2400" dirty="0">
              <a:solidFill>
                <a:schemeClr val="bg1">
                  <a:lumMod val="65000"/>
                </a:schemeClr>
              </a:solidFill>
            </a:endParaRPr>
          </a:p>
          <a:p>
            <a:pPr>
              <a:buNone/>
            </a:pPr>
            <a:endParaRPr lang="en-GB" sz="2400" dirty="0">
              <a:solidFill>
                <a:schemeClr val="bg1">
                  <a:lumMod val="65000"/>
                </a:schemeClr>
              </a:solidFill>
            </a:endParaRPr>
          </a:p>
        </p:txBody>
      </p:sp>
      <p:sp>
        <p:nvSpPr>
          <p:cNvPr id="2" name="Content Placeholder 1">
            <a:extLst>
              <a:ext uri="{FF2B5EF4-FFF2-40B4-BE49-F238E27FC236}">
                <a16:creationId xmlns:a16="http://schemas.microsoft.com/office/drawing/2014/main" id="{F978FE3A-D9D5-4C5E-8EC5-5CE9446C1817}"/>
              </a:ext>
            </a:extLst>
          </p:cNvPr>
          <p:cNvSpPr>
            <a:spLocks noGrp="1"/>
          </p:cNvSpPr>
          <p:nvPr>
            <p:ph sz="half" idx="2"/>
          </p:nvPr>
        </p:nvSpPr>
        <p:spPr>
          <a:xfrm>
            <a:off x="4648200" y="1394205"/>
            <a:ext cx="4038600" cy="4525963"/>
          </a:xfrm>
        </p:spPr>
        <p:txBody>
          <a:bodyPr/>
          <a:lstStyle/>
          <a:p>
            <a:pPr marL="0" indent="0">
              <a:buNone/>
            </a:pPr>
            <a:r>
              <a:rPr lang="en-GB" sz="2400" dirty="0">
                <a:solidFill>
                  <a:schemeClr val="bg1">
                    <a:lumMod val="65000"/>
                  </a:schemeClr>
                </a:solidFill>
              </a:rPr>
              <a:t>PART iv</a:t>
            </a:r>
          </a:p>
          <a:p>
            <a:r>
              <a:rPr lang="en-GB" sz="2400" dirty="0">
                <a:solidFill>
                  <a:schemeClr val="bg1">
                    <a:lumMod val="65000"/>
                  </a:schemeClr>
                </a:solidFill>
              </a:rPr>
              <a:t>Differences in susceptibility between ecosystems / regions</a:t>
            </a:r>
          </a:p>
          <a:p>
            <a:pPr marL="0" indent="0">
              <a:buNone/>
            </a:pPr>
            <a:endParaRPr lang="en-US" sz="2400" dirty="0">
              <a:solidFill>
                <a:schemeClr val="bg1">
                  <a:lumMod val="65000"/>
                </a:schemeClr>
              </a:solidFill>
            </a:endParaRPr>
          </a:p>
          <a:p>
            <a:pPr marL="0" indent="0">
              <a:buNone/>
            </a:pPr>
            <a:endParaRPr lang="en-US" sz="2400" dirty="0">
              <a:solidFill>
                <a:schemeClr val="bg1">
                  <a:lumMod val="65000"/>
                </a:schemeClr>
              </a:solidFill>
            </a:endParaRPr>
          </a:p>
        </p:txBody>
      </p:sp>
    </p:spTree>
    <p:extLst>
      <p:ext uri="{BB962C8B-B14F-4D97-AF65-F5344CB8AC3E}">
        <p14:creationId xmlns:p14="http://schemas.microsoft.com/office/powerpoint/2010/main" val="3065231537"/>
      </p:ext>
    </p:extLst>
  </p:cSld>
  <p:clrMapOvr>
    <a:masterClrMapping/>
  </p:clrMapOvr>
  <mc:AlternateContent xmlns:mc="http://schemas.openxmlformats.org/markup-compatibility/2006" xmlns:p14="http://schemas.microsoft.com/office/powerpoint/2010/main">
    <mc:Choice Requires="p14">
      <p:transition spd="slow" p14:dur="2000" advTm="46921"/>
    </mc:Choice>
    <mc:Fallback xmlns="">
      <p:transition spd="slow" advTm="4692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3"/>
          <p:cNvPicPr>
            <a:picLocks noChangeAspect="1" noChangeArrowheads="1"/>
          </p:cNvPicPr>
          <p:nvPr/>
        </p:nvPicPr>
        <p:blipFill>
          <a:blip r:embed="rId3" cstate="print"/>
          <a:srcRect l="37633" t="21655" r="23627" b="26173"/>
          <a:stretch>
            <a:fillRect/>
          </a:stretch>
        </p:blipFill>
        <p:spPr bwMode="auto">
          <a:xfrm>
            <a:off x="1115616" y="908720"/>
            <a:ext cx="6752517" cy="5112568"/>
          </a:xfrm>
          <a:prstGeom prst="rect">
            <a:avLst/>
          </a:prstGeom>
          <a:noFill/>
          <a:ln w="9525">
            <a:noFill/>
            <a:miter lim="800000"/>
            <a:headEnd/>
            <a:tailEnd/>
          </a:ln>
        </p:spPr>
      </p:pic>
      <p:sp>
        <p:nvSpPr>
          <p:cNvPr id="10242" name="Title 1"/>
          <p:cNvSpPr>
            <a:spLocks noGrp="1"/>
          </p:cNvSpPr>
          <p:nvPr>
            <p:ph type="title"/>
          </p:nvPr>
        </p:nvSpPr>
        <p:spPr>
          <a:xfrm>
            <a:off x="0" y="0"/>
            <a:ext cx="9144000" cy="1143000"/>
          </a:xfrm>
        </p:spPr>
        <p:txBody>
          <a:bodyPr/>
          <a:lstStyle/>
          <a:p>
            <a:pPr eaLnBrk="1" hangingPunct="1"/>
            <a:r>
              <a:rPr lang="en-GB" sz="3200" dirty="0">
                <a:solidFill>
                  <a:srgbClr val="0070C0"/>
                </a:solidFill>
              </a:rPr>
              <a:t>Human-assisted invasions are very different from ‘natural’ ones</a:t>
            </a:r>
          </a:p>
        </p:txBody>
      </p:sp>
      <p:sp>
        <p:nvSpPr>
          <p:cNvPr id="10243" name="Content Placeholder 2"/>
          <p:cNvSpPr>
            <a:spLocks noGrp="1"/>
          </p:cNvSpPr>
          <p:nvPr>
            <p:ph idx="1"/>
          </p:nvPr>
        </p:nvSpPr>
        <p:spPr>
          <a:xfrm>
            <a:off x="467544" y="6093296"/>
            <a:ext cx="8229600" cy="764704"/>
          </a:xfrm>
        </p:spPr>
        <p:txBody>
          <a:bodyPr/>
          <a:lstStyle/>
          <a:p>
            <a:pPr eaLnBrk="1" hangingPunct="1"/>
            <a:r>
              <a:rPr lang="en-GB" sz="1800" dirty="0"/>
              <a:t>Source: Olden </a:t>
            </a:r>
            <a:r>
              <a:rPr lang="en-GB" sz="1800" i="1" dirty="0"/>
              <a:t>et al</a:t>
            </a:r>
            <a:r>
              <a:rPr lang="en-GB" sz="1800" dirty="0"/>
              <a:t>., 2011. Ch. 9 in </a:t>
            </a:r>
            <a:r>
              <a:rPr lang="en-GB" sz="1800" i="1" dirty="0"/>
              <a:t>Conservation Biogeography </a:t>
            </a:r>
            <a:r>
              <a:rPr lang="en-GB" sz="1800" dirty="0"/>
              <a:t>(Ladle &amp; Whittaker </a:t>
            </a:r>
            <a:r>
              <a:rPr lang="en-GB" sz="1800" dirty="0" err="1"/>
              <a:t>eds</a:t>
            </a:r>
            <a:r>
              <a:rPr lang="en-GB" sz="1800" dirty="0"/>
              <a:t>) (table modified from </a:t>
            </a:r>
            <a:r>
              <a:rPr lang="en-GB" sz="1800" dirty="0" err="1"/>
              <a:t>Ricciardi</a:t>
            </a:r>
            <a:r>
              <a:rPr lang="en-GB" sz="1800" dirty="0"/>
              <a:t> (2007) </a:t>
            </a:r>
            <a:r>
              <a:rPr lang="en-GB" sz="1800" i="1" dirty="0"/>
              <a:t>Conservation Biology </a:t>
            </a:r>
            <a:r>
              <a:rPr lang="en-GB" sz="1800" dirty="0"/>
              <a:t>21: 329–336)</a:t>
            </a:r>
          </a:p>
        </p:txBody>
      </p:sp>
    </p:spTree>
  </p:cSld>
  <p:clrMapOvr>
    <a:masterClrMapping/>
  </p:clrMapOvr>
  <mc:AlternateContent xmlns:mc="http://schemas.openxmlformats.org/markup-compatibility/2006" xmlns:p14="http://schemas.microsoft.com/office/powerpoint/2010/main">
    <mc:Choice Requires="p14">
      <p:transition spd="slow" p14:dur="2000" advTm="89731"/>
    </mc:Choice>
    <mc:Fallback xmlns="">
      <p:transition spd="slow" advTm="8973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7" descr=" Desktop Wallpaper · Gallery · Nature &#10; Kalalau Valley, Kauai, Hawaii - Pacific Breezes">
            <a:hlinkClick r:id="rId3"/>
          </p:cNvPr>
          <p:cNvPicPr>
            <a:picLocks noChangeAspect="1" noChangeArrowheads="1"/>
          </p:cNvPicPr>
          <p:nvPr/>
        </p:nvPicPr>
        <p:blipFill>
          <a:blip r:embed="rId4" cstate="print"/>
          <a:srcRect/>
          <a:stretch>
            <a:fillRect/>
          </a:stretch>
        </p:blipFill>
        <p:spPr bwMode="auto">
          <a:xfrm>
            <a:off x="0" y="0"/>
            <a:ext cx="9144000" cy="6858000"/>
          </a:xfrm>
          <a:prstGeom prst="rect">
            <a:avLst/>
          </a:prstGeom>
          <a:noFill/>
          <a:ln w="9525">
            <a:noFill/>
            <a:miter lim="800000"/>
            <a:headEnd/>
            <a:tailEnd/>
          </a:ln>
        </p:spPr>
      </p:pic>
      <p:sp>
        <p:nvSpPr>
          <p:cNvPr id="11267" name="Title 1"/>
          <p:cNvSpPr>
            <a:spLocks noGrp="1"/>
          </p:cNvSpPr>
          <p:nvPr>
            <p:ph type="title"/>
          </p:nvPr>
        </p:nvSpPr>
        <p:spPr>
          <a:xfrm>
            <a:off x="1331913" y="0"/>
            <a:ext cx="6769100" cy="1143000"/>
          </a:xfrm>
        </p:spPr>
        <p:txBody>
          <a:bodyPr/>
          <a:lstStyle/>
          <a:p>
            <a:pPr eaLnBrk="1" hangingPunct="1"/>
            <a:r>
              <a:rPr lang="en-GB" sz="3600" b="1"/>
              <a:t>Prehistoric vs. modern establishment rates</a:t>
            </a:r>
          </a:p>
        </p:txBody>
      </p:sp>
      <p:sp>
        <p:nvSpPr>
          <p:cNvPr id="11268" name="Content Placeholder 2"/>
          <p:cNvSpPr>
            <a:spLocks noGrp="1"/>
          </p:cNvSpPr>
          <p:nvPr>
            <p:ph idx="1"/>
          </p:nvPr>
        </p:nvSpPr>
        <p:spPr>
          <a:xfrm>
            <a:off x="323850" y="3429000"/>
            <a:ext cx="8496300" cy="3168650"/>
          </a:xfrm>
          <a:solidFill>
            <a:srgbClr val="000000">
              <a:alpha val="41960"/>
            </a:srgbClr>
          </a:solidFill>
        </p:spPr>
        <p:txBody>
          <a:bodyPr/>
          <a:lstStyle/>
          <a:p>
            <a:pPr eaLnBrk="1" hangingPunct="1">
              <a:buFont typeface="Arial" charset="0"/>
              <a:buNone/>
            </a:pPr>
            <a:r>
              <a:rPr lang="en-GB" dirty="0">
                <a:solidFill>
                  <a:schemeClr val="bg1"/>
                </a:solidFill>
              </a:rPr>
              <a:t>Hawaii</a:t>
            </a:r>
          </a:p>
          <a:p>
            <a:pPr lvl="1" eaLnBrk="1" hangingPunct="1"/>
            <a:r>
              <a:rPr lang="en-GB" dirty="0">
                <a:solidFill>
                  <a:schemeClr val="bg1"/>
                </a:solidFill>
              </a:rPr>
              <a:t>before human settlement: 30 species per million yrs </a:t>
            </a:r>
          </a:p>
          <a:p>
            <a:pPr lvl="1" eaLnBrk="1" hangingPunct="1"/>
            <a:r>
              <a:rPr lang="en-GB" dirty="0">
                <a:solidFill>
                  <a:schemeClr val="bg1"/>
                </a:solidFill>
              </a:rPr>
              <a:t>after Polynesians: 20,000 per million yrs (0.02 per year)</a:t>
            </a:r>
          </a:p>
          <a:p>
            <a:pPr lvl="1" eaLnBrk="1" hangingPunct="1"/>
            <a:r>
              <a:rPr lang="en-GB" dirty="0">
                <a:solidFill>
                  <a:schemeClr val="bg1"/>
                </a:solidFill>
              </a:rPr>
              <a:t>last 200 years: 20 per yr! </a:t>
            </a:r>
          </a:p>
          <a:p>
            <a:pPr lvl="1" eaLnBrk="1" hangingPunct="1"/>
            <a:r>
              <a:rPr lang="en-GB" dirty="0">
                <a:solidFill>
                  <a:schemeClr val="bg1"/>
                </a:solidFill>
              </a:rPr>
              <a:t>(</a:t>
            </a:r>
            <a:r>
              <a:rPr lang="en-GB" dirty="0" err="1">
                <a:solidFill>
                  <a:schemeClr val="bg1"/>
                </a:solidFill>
              </a:rPr>
              <a:t>Ricciardi</a:t>
            </a:r>
            <a:r>
              <a:rPr lang="en-GB" dirty="0">
                <a:solidFill>
                  <a:schemeClr val="bg1"/>
                </a:solidFill>
              </a:rPr>
              <a:t>, 2007)</a:t>
            </a:r>
          </a:p>
          <a:p>
            <a:pPr eaLnBrk="1" hangingPunct="1"/>
            <a:endParaRPr lang="en-GB"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23486"/>
    </mc:Choice>
    <mc:Fallback xmlns="">
      <p:transition spd="slow" advTm="12348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GB">
                <a:solidFill>
                  <a:srgbClr val="0033CC"/>
                </a:solidFill>
              </a:rPr>
              <a:t>Major Conservation Issue: Biotic homogenization</a:t>
            </a:r>
            <a:endParaRPr lang="en-GB"/>
          </a:p>
        </p:txBody>
      </p:sp>
      <p:sp>
        <p:nvSpPr>
          <p:cNvPr id="12291" name="Content Placeholder 2"/>
          <p:cNvSpPr>
            <a:spLocks noGrp="1"/>
          </p:cNvSpPr>
          <p:nvPr>
            <p:ph idx="1"/>
          </p:nvPr>
        </p:nvSpPr>
        <p:spPr>
          <a:xfrm>
            <a:off x="395288" y="1600200"/>
            <a:ext cx="8229600" cy="1900238"/>
          </a:xfrm>
        </p:spPr>
        <p:txBody>
          <a:bodyPr/>
          <a:lstStyle/>
          <a:p>
            <a:pPr eaLnBrk="1" hangingPunct="1"/>
            <a:r>
              <a:rPr lang="en-GB" sz="2400" dirty="0"/>
              <a:t>i.e. if the same non-natives are being introduced to multiple locations </a:t>
            </a:r>
          </a:p>
          <a:p>
            <a:pPr lvl="1" eaLnBrk="1" hangingPunct="1"/>
            <a:r>
              <a:rPr lang="en-GB" sz="2400" dirty="0"/>
              <a:t>potential for disparate regions to become more similar in species composition over time (Olden </a:t>
            </a:r>
            <a:r>
              <a:rPr lang="en-GB" sz="2400" i="1" dirty="0"/>
              <a:t>et al.</a:t>
            </a:r>
            <a:r>
              <a:rPr lang="en-GB" sz="2400" dirty="0"/>
              <a:t>, 2011)</a:t>
            </a:r>
          </a:p>
          <a:p>
            <a:pPr lvl="1" eaLnBrk="1" hangingPunct="1"/>
            <a:endParaRPr lang="en-GB" sz="2400" dirty="0"/>
          </a:p>
          <a:p>
            <a:pPr eaLnBrk="1" hangingPunct="1"/>
            <a:endParaRPr lang="en-GB" sz="2400" dirty="0"/>
          </a:p>
        </p:txBody>
      </p:sp>
      <p:pic>
        <p:nvPicPr>
          <p:cNvPr id="12292" name="Picture 2" descr="File:House Sparrow, England - May 09.jpg"/>
          <p:cNvPicPr>
            <a:picLocks noChangeAspect="1" noChangeArrowheads="1"/>
          </p:cNvPicPr>
          <p:nvPr/>
        </p:nvPicPr>
        <p:blipFill>
          <a:blip r:embed="rId3" cstate="print"/>
          <a:srcRect/>
          <a:stretch>
            <a:fillRect/>
          </a:stretch>
        </p:blipFill>
        <p:spPr bwMode="auto">
          <a:xfrm>
            <a:off x="5292725" y="3622675"/>
            <a:ext cx="3851275" cy="3235325"/>
          </a:xfrm>
          <a:prstGeom prst="rect">
            <a:avLst/>
          </a:prstGeom>
          <a:noFill/>
          <a:ln w="9525">
            <a:noFill/>
            <a:miter lim="800000"/>
            <a:headEnd/>
            <a:tailEnd/>
          </a:ln>
        </p:spPr>
      </p:pic>
      <p:sp>
        <p:nvSpPr>
          <p:cNvPr id="12293" name="TextBox 4"/>
          <p:cNvSpPr txBox="1">
            <a:spLocks noChangeArrowheads="1"/>
          </p:cNvSpPr>
          <p:nvPr/>
        </p:nvSpPr>
        <p:spPr bwMode="auto">
          <a:xfrm>
            <a:off x="250825" y="6308725"/>
            <a:ext cx="5076825" cy="339725"/>
          </a:xfrm>
          <a:prstGeom prst="rect">
            <a:avLst/>
          </a:prstGeom>
          <a:noFill/>
          <a:ln w="9525">
            <a:noFill/>
            <a:miter lim="800000"/>
            <a:headEnd/>
            <a:tailEnd/>
          </a:ln>
        </p:spPr>
        <p:txBody>
          <a:bodyPr>
            <a:spAutoFit/>
          </a:bodyPr>
          <a:lstStyle/>
          <a:p>
            <a:pPr algn="r"/>
            <a:r>
              <a:rPr lang="en-GB" sz="1600"/>
              <a:t>House sparrow </a:t>
            </a:r>
            <a:r>
              <a:rPr lang="en-GB" sz="1600" i="1"/>
              <a:t>Passer domesticus </a:t>
            </a:r>
            <a:r>
              <a:rPr lang="en-GB" sz="1200"/>
              <a:t>(Photo: David Iliff)</a:t>
            </a:r>
          </a:p>
        </p:txBody>
      </p:sp>
      <p:sp>
        <p:nvSpPr>
          <p:cNvPr id="12294" name="Content Placeholder 2"/>
          <p:cNvSpPr txBox="1">
            <a:spLocks/>
          </p:cNvSpPr>
          <p:nvPr/>
        </p:nvSpPr>
        <p:spPr bwMode="auto">
          <a:xfrm>
            <a:off x="395288" y="3429000"/>
            <a:ext cx="4897437" cy="4525963"/>
          </a:xfrm>
          <a:prstGeom prst="rect">
            <a:avLst/>
          </a:prstGeom>
          <a:noFill/>
          <a:ln w="9525">
            <a:noFill/>
            <a:miter lim="800000"/>
            <a:headEnd/>
            <a:tailEnd/>
          </a:ln>
        </p:spPr>
        <p:txBody>
          <a:bodyPr/>
          <a:lstStyle/>
          <a:p>
            <a:pPr marL="742950" lvl="1" indent="-285750">
              <a:spcBef>
                <a:spcPct val="20000"/>
              </a:spcBef>
              <a:buFont typeface="Arial" charset="0"/>
              <a:buChar char="–"/>
            </a:pPr>
            <a:r>
              <a:rPr lang="en-GB" sz="2400">
                <a:latin typeface="Calibri" pitchFamily="34" charset="0"/>
              </a:rPr>
              <a:t>Regionally distinct native communities are gradually replaced by locally expanding, cosmopolitan non-native communities (McKinney &amp; Lockwood, 1999)</a:t>
            </a:r>
          </a:p>
        </p:txBody>
      </p:sp>
    </p:spTree>
  </p:cSld>
  <p:clrMapOvr>
    <a:masterClrMapping/>
  </p:clrMapOvr>
  <mc:AlternateContent xmlns:mc="http://schemas.openxmlformats.org/markup-compatibility/2006" xmlns:p14="http://schemas.microsoft.com/office/powerpoint/2010/main">
    <mc:Choice Requires="p14">
      <p:transition spd="slow" p14:dur="2000" advTm="69938"/>
    </mc:Choice>
    <mc:Fallback xmlns="">
      <p:transition spd="slow" advTm="6993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p:cNvPicPr>
            <a:picLocks noChangeAspect="1" noChangeArrowheads="1"/>
          </p:cNvPicPr>
          <p:nvPr/>
        </p:nvPicPr>
        <p:blipFill>
          <a:blip r:embed="rId3" cstate="print"/>
          <a:srcRect/>
          <a:stretch>
            <a:fillRect/>
          </a:stretch>
        </p:blipFill>
        <p:spPr bwMode="auto">
          <a:xfrm>
            <a:off x="0" y="2133600"/>
            <a:ext cx="9144000" cy="7808913"/>
          </a:xfrm>
          <a:prstGeom prst="rect">
            <a:avLst/>
          </a:prstGeom>
          <a:noFill/>
          <a:ln w="9525">
            <a:noFill/>
            <a:miter lim="800000"/>
            <a:headEnd/>
            <a:tailEnd/>
          </a:ln>
        </p:spPr>
      </p:pic>
      <p:sp>
        <p:nvSpPr>
          <p:cNvPr id="13315" name="Text Box 5"/>
          <p:cNvSpPr txBox="1">
            <a:spLocks noChangeArrowheads="1"/>
          </p:cNvSpPr>
          <p:nvPr/>
        </p:nvSpPr>
        <p:spPr bwMode="auto">
          <a:xfrm>
            <a:off x="6516688" y="1628775"/>
            <a:ext cx="2076450" cy="366713"/>
          </a:xfrm>
          <a:prstGeom prst="rect">
            <a:avLst/>
          </a:prstGeom>
          <a:noFill/>
          <a:ln w="9525">
            <a:noFill/>
            <a:miter lim="800000"/>
            <a:headEnd/>
            <a:tailEnd/>
          </a:ln>
        </p:spPr>
        <p:txBody>
          <a:bodyPr wrap="none">
            <a:spAutoFit/>
          </a:bodyPr>
          <a:lstStyle/>
          <a:p>
            <a:r>
              <a:rPr lang="en-GB" i="1"/>
              <a:t>TREE</a:t>
            </a:r>
            <a:r>
              <a:rPr lang="en-GB"/>
              <a:t> 14: 450-453</a:t>
            </a:r>
          </a:p>
        </p:txBody>
      </p:sp>
      <p:sp>
        <p:nvSpPr>
          <p:cNvPr id="13316" name="Title 1"/>
          <p:cNvSpPr>
            <a:spLocks noGrp="1"/>
          </p:cNvSpPr>
          <p:nvPr>
            <p:ph type="title"/>
          </p:nvPr>
        </p:nvSpPr>
        <p:spPr/>
        <p:txBody>
          <a:bodyPr/>
          <a:lstStyle/>
          <a:p>
            <a:pPr eaLnBrk="1" hangingPunct="1"/>
            <a:r>
              <a:rPr lang="en-GB" dirty="0">
                <a:solidFill>
                  <a:srgbClr val="0033CC"/>
                </a:solidFill>
              </a:rPr>
              <a:t>Major Conservation Issue: Biotic homogenization</a:t>
            </a: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advTm="24920"/>
    </mc:Choice>
    <mc:Fallback xmlns="">
      <p:transition spd="slow" advTm="2492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GB" sz="4000">
                <a:solidFill>
                  <a:srgbClr val="0033CC"/>
                </a:solidFill>
              </a:rPr>
              <a:t>Biotic homogenization</a:t>
            </a:r>
            <a:br>
              <a:rPr lang="en-GB" sz="4000">
                <a:solidFill>
                  <a:srgbClr val="0033CC"/>
                </a:solidFill>
              </a:rPr>
            </a:br>
            <a:r>
              <a:rPr lang="en-GB" sz="2800">
                <a:solidFill>
                  <a:srgbClr val="0033CC"/>
                </a:solidFill>
              </a:rPr>
              <a:t>McKinney &amp; Lockwood (1999)</a:t>
            </a:r>
          </a:p>
        </p:txBody>
      </p:sp>
      <p:sp>
        <p:nvSpPr>
          <p:cNvPr id="14339" name="Rectangle 3"/>
          <p:cNvSpPr>
            <a:spLocks noGrp="1" noChangeArrowheads="1"/>
          </p:cNvSpPr>
          <p:nvPr>
            <p:ph type="body" idx="1"/>
          </p:nvPr>
        </p:nvSpPr>
        <p:spPr>
          <a:xfrm>
            <a:off x="468313" y="1700213"/>
            <a:ext cx="8229600" cy="4525962"/>
          </a:xfrm>
        </p:spPr>
        <p:txBody>
          <a:bodyPr/>
          <a:lstStyle/>
          <a:p>
            <a:pPr eaLnBrk="1" hangingPunct="1">
              <a:lnSpc>
                <a:spcPct val="90000"/>
              </a:lnSpc>
              <a:buFontTx/>
              <a:buNone/>
            </a:pPr>
            <a:r>
              <a:rPr lang="en-GB" sz="2800"/>
              <a:t>“Human activities are not random in their negative and positive impacts on biotas.</a:t>
            </a:r>
            <a:br>
              <a:rPr lang="en-GB" sz="2800"/>
            </a:br>
            <a:endParaRPr lang="en-GB" sz="2800"/>
          </a:p>
          <a:p>
            <a:pPr eaLnBrk="1" hangingPunct="1">
              <a:lnSpc>
                <a:spcPct val="90000"/>
              </a:lnSpc>
              <a:buFontTx/>
              <a:buNone/>
            </a:pPr>
            <a:r>
              <a:rPr lang="en-GB" sz="2800"/>
              <a:t>…most species are declining as a result of human activities (‘losers’) and are being replaced by a much smaller number of expanding species that thrive in human-altered environments (‘winners’). </a:t>
            </a:r>
            <a:br>
              <a:rPr lang="en-GB" sz="2800"/>
            </a:br>
            <a:endParaRPr lang="en-GB" sz="2800"/>
          </a:p>
          <a:p>
            <a:pPr eaLnBrk="1" hangingPunct="1">
              <a:lnSpc>
                <a:spcPct val="90000"/>
              </a:lnSpc>
              <a:buFontTx/>
              <a:buNone/>
            </a:pPr>
            <a:r>
              <a:rPr lang="en-GB" sz="2800"/>
              <a:t>The result will be a more homogenized biosphere with lower diversity at regional and global scales.”</a:t>
            </a:r>
          </a:p>
        </p:txBody>
      </p:sp>
    </p:spTree>
  </p:cSld>
  <p:clrMapOvr>
    <a:masterClrMapping/>
  </p:clrMapOvr>
  <mc:AlternateContent xmlns:mc="http://schemas.openxmlformats.org/markup-compatibility/2006" xmlns:p14="http://schemas.microsoft.com/office/powerpoint/2010/main">
    <mc:Choice Requires="p14">
      <p:transition spd="slow" p14:dur="2000" advTm="52294"/>
    </mc:Choice>
    <mc:Fallback xmlns="">
      <p:transition spd="slow" advTm="5229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468313" y="0"/>
            <a:ext cx="8229600" cy="1143000"/>
          </a:xfrm>
        </p:spPr>
        <p:txBody>
          <a:bodyPr/>
          <a:lstStyle/>
          <a:p>
            <a:pPr eaLnBrk="1" hangingPunct="1"/>
            <a:r>
              <a:rPr lang="en-GB" sz="4000">
                <a:solidFill>
                  <a:srgbClr val="0033CC"/>
                </a:solidFill>
              </a:rPr>
              <a:t>Biotic homogenization</a:t>
            </a:r>
          </a:p>
        </p:txBody>
      </p:sp>
      <p:sp>
        <p:nvSpPr>
          <p:cNvPr id="15363" name="Content Placeholder 2"/>
          <p:cNvSpPr>
            <a:spLocks noGrp="1"/>
          </p:cNvSpPr>
          <p:nvPr>
            <p:ph idx="1"/>
          </p:nvPr>
        </p:nvSpPr>
        <p:spPr>
          <a:xfrm>
            <a:off x="468313" y="1412776"/>
            <a:ext cx="8229600" cy="5445224"/>
          </a:xfrm>
        </p:spPr>
        <p:txBody>
          <a:bodyPr/>
          <a:lstStyle/>
          <a:p>
            <a:pPr eaLnBrk="1" hangingPunct="1"/>
            <a:r>
              <a:rPr lang="en-GB" dirty="0">
                <a:solidFill>
                  <a:srgbClr val="FF0000"/>
                </a:solidFill>
              </a:rPr>
              <a:t>Invasive alien species </a:t>
            </a:r>
            <a:br>
              <a:rPr lang="en-GB" dirty="0">
                <a:solidFill>
                  <a:srgbClr val="FF0000"/>
                </a:solidFill>
              </a:rPr>
            </a:br>
            <a:r>
              <a:rPr lang="en-GB" dirty="0"/>
              <a:t>are one of the main drivers of</a:t>
            </a:r>
            <a:r>
              <a:rPr lang="en-GB" dirty="0">
                <a:solidFill>
                  <a:srgbClr val="FF0000"/>
                </a:solidFill>
              </a:rPr>
              <a:t> </a:t>
            </a:r>
            <a:r>
              <a:rPr lang="en-GB" dirty="0">
                <a:solidFill>
                  <a:srgbClr val="0033CC"/>
                </a:solidFill>
              </a:rPr>
              <a:t>biotic homogenization</a:t>
            </a:r>
            <a:br>
              <a:rPr lang="en-GB" dirty="0">
                <a:solidFill>
                  <a:srgbClr val="0033CC"/>
                </a:solidFill>
              </a:rPr>
            </a:br>
            <a:endParaRPr lang="en-GB" dirty="0">
              <a:solidFill>
                <a:srgbClr val="0033CC"/>
              </a:solidFill>
            </a:endParaRPr>
          </a:p>
          <a:p>
            <a:pPr eaLnBrk="1" hangingPunct="1"/>
            <a:r>
              <a:rPr lang="en-GB" dirty="0">
                <a:solidFill>
                  <a:srgbClr val="0033CC"/>
                </a:solidFill>
              </a:rPr>
              <a:t>Genetic homogenisation </a:t>
            </a:r>
          </a:p>
          <a:p>
            <a:pPr eaLnBrk="1" hangingPunct="1"/>
            <a:endParaRPr lang="en-GB" dirty="0"/>
          </a:p>
          <a:p>
            <a:pPr eaLnBrk="1" hangingPunct="1"/>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advTm="126251"/>
    </mc:Choice>
    <mc:Fallback xmlns="">
      <p:transition spd="slow" advTm="12625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0" y="274638"/>
            <a:ext cx="9144000" cy="1143000"/>
          </a:xfrm>
        </p:spPr>
        <p:txBody>
          <a:bodyPr/>
          <a:lstStyle/>
          <a:p>
            <a:pPr eaLnBrk="1" hangingPunct="1"/>
            <a:r>
              <a:rPr lang="en-GB" sz="3600"/>
              <a:t>Homogenisation of freshwater fishes in US states</a:t>
            </a:r>
          </a:p>
        </p:txBody>
      </p:sp>
      <p:sp>
        <p:nvSpPr>
          <p:cNvPr id="16387" name="Content Placeholder 2"/>
          <p:cNvSpPr>
            <a:spLocks noGrp="1"/>
          </p:cNvSpPr>
          <p:nvPr>
            <p:ph idx="1"/>
          </p:nvPr>
        </p:nvSpPr>
        <p:spPr>
          <a:xfrm>
            <a:off x="468313" y="1484313"/>
            <a:ext cx="8229600" cy="4525962"/>
          </a:xfrm>
        </p:spPr>
        <p:txBody>
          <a:bodyPr/>
          <a:lstStyle/>
          <a:p>
            <a:pPr eaLnBrk="1" hangingPunct="1"/>
            <a:r>
              <a:rPr lang="en-GB" sz="2400" dirty="0" err="1">
                <a:solidFill>
                  <a:schemeClr val="tx2"/>
                </a:solidFill>
              </a:rPr>
              <a:t>Rahel</a:t>
            </a:r>
            <a:r>
              <a:rPr lang="en-GB" sz="2400" dirty="0">
                <a:solidFill>
                  <a:schemeClr val="tx2"/>
                </a:solidFill>
              </a:rPr>
              <a:t> (2000) </a:t>
            </a:r>
            <a:r>
              <a:rPr lang="en-GB" sz="2400" i="1" dirty="0">
                <a:solidFill>
                  <a:schemeClr val="tx2"/>
                </a:solidFill>
              </a:rPr>
              <a:t>Science</a:t>
            </a:r>
            <a:r>
              <a:rPr lang="en-GB" sz="2400" dirty="0">
                <a:solidFill>
                  <a:schemeClr val="tx2"/>
                </a:solidFill>
              </a:rPr>
              <a:t> 288: 854-856</a:t>
            </a:r>
          </a:p>
        </p:txBody>
      </p:sp>
      <p:pic>
        <p:nvPicPr>
          <p:cNvPr id="16388" name="Picture 2"/>
          <p:cNvPicPr>
            <a:picLocks noChangeAspect="1" noChangeArrowheads="1"/>
          </p:cNvPicPr>
          <p:nvPr/>
        </p:nvPicPr>
        <p:blipFill>
          <a:blip r:embed="rId3" cstate="print"/>
          <a:srcRect l="7959" t="21315" r="15114" b="13454"/>
          <a:stretch>
            <a:fillRect/>
          </a:stretch>
        </p:blipFill>
        <p:spPr bwMode="auto">
          <a:xfrm>
            <a:off x="1476375" y="2019300"/>
            <a:ext cx="5975350" cy="2849563"/>
          </a:xfrm>
          <a:prstGeom prst="rect">
            <a:avLst/>
          </a:prstGeom>
          <a:noFill/>
          <a:ln w="9525">
            <a:noFill/>
            <a:miter lim="800000"/>
            <a:headEnd/>
            <a:tailEnd/>
          </a:ln>
        </p:spPr>
      </p:pic>
      <p:sp>
        <p:nvSpPr>
          <p:cNvPr id="16389" name="TextBox 6"/>
          <p:cNvSpPr txBox="1">
            <a:spLocks noChangeArrowheads="1"/>
          </p:cNvSpPr>
          <p:nvPr/>
        </p:nvSpPr>
        <p:spPr bwMode="auto">
          <a:xfrm>
            <a:off x="395288" y="5013325"/>
            <a:ext cx="8280400" cy="1477963"/>
          </a:xfrm>
          <a:prstGeom prst="rect">
            <a:avLst/>
          </a:prstGeom>
          <a:noFill/>
          <a:ln w="9525">
            <a:noFill/>
            <a:miter lim="800000"/>
            <a:headEnd/>
            <a:tailEnd/>
          </a:ln>
        </p:spPr>
        <p:txBody>
          <a:bodyPr>
            <a:spAutoFit/>
          </a:bodyPr>
          <a:lstStyle/>
          <a:p>
            <a:r>
              <a:rPr lang="en-GB" b="1" dirty="0">
                <a:solidFill>
                  <a:schemeClr val="tx2"/>
                </a:solidFill>
              </a:rPr>
              <a:t>Fig. 1. Changes in number of shared species </a:t>
            </a:r>
            <a:r>
              <a:rPr lang="en-GB" dirty="0">
                <a:solidFill>
                  <a:schemeClr val="tx2"/>
                </a:solidFill>
              </a:rPr>
              <a:t>among 1128 pairwise combinations of the 48 coterminous United States. Change was measured</a:t>
            </a:r>
          </a:p>
          <a:p>
            <a:r>
              <a:rPr lang="en-GB" dirty="0">
                <a:solidFill>
                  <a:schemeClr val="tx2"/>
                </a:solidFill>
              </a:rPr>
              <a:t>as current number of shared species minus historical number of shared species. </a:t>
            </a:r>
            <a:r>
              <a:rPr lang="en-GB" b="1" i="1" dirty="0">
                <a:solidFill>
                  <a:schemeClr val="tx2"/>
                </a:solidFill>
              </a:rPr>
              <a:t>On average, states share 15.4 more species now than before</a:t>
            </a:r>
          </a:p>
          <a:p>
            <a:r>
              <a:rPr lang="en-GB" b="1" i="1" dirty="0">
                <a:solidFill>
                  <a:schemeClr val="tx2"/>
                </a:solidFill>
              </a:rPr>
              <a:t>European settlement of North America </a:t>
            </a:r>
            <a:r>
              <a:rPr lang="en-GB" b="1" i="1" dirty="0">
                <a:solidFill>
                  <a:srgbClr val="FF0000"/>
                </a:solidFill>
              </a:rPr>
              <a:t>(=7.2% greater similarity).</a:t>
            </a:r>
          </a:p>
        </p:txBody>
      </p:sp>
      <p:cxnSp>
        <p:nvCxnSpPr>
          <p:cNvPr id="3" name="Straight Arrow Connector 2"/>
          <p:cNvCxnSpPr/>
          <p:nvPr/>
        </p:nvCxnSpPr>
        <p:spPr>
          <a:xfrm>
            <a:off x="3347864" y="2996952"/>
            <a:ext cx="0" cy="64807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138436"/>
    </mc:Choice>
    <mc:Fallback xmlns="">
      <p:transition spd="slow" advTm="13843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4767-0F72-41D1-8826-852EA64B6633}"/>
              </a:ext>
            </a:extLst>
          </p:cNvPr>
          <p:cNvSpPr>
            <a:spLocks noGrp="1"/>
          </p:cNvSpPr>
          <p:nvPr>
            <p:ph type="title"/>
          </p:nvPr>
        </p:nvSpPr>
        <p:spPr>
          <a:xfrm>
            <a:off x="457200" y="12073"/>
            <a:ext cx="8229600" cy="1143000"/>
          </a:xfrm>
        </p:spPr>
        <p:txBody>
          <a:bodyPr/>
          <a:lstStyle/>
          <a:p>
            <a:pPr algn="ctr"/>
            <a:r>
              <a:rPr lang="en-GB" sz="4400" b="1" dirty="0">
                <a:solidFill>
                  <a:srgbClr val="000000"/>
                </a:solidFill>
                <a:latin typeface="Calibri" pitchFamily="34" charset="0"/>
              </a:rPr>
              <a:t>Invasive Species 1</a:t>
            </a:r>
          </a:p>
        </p:txBody>
      </p:sp>
      <p:sp>
        <p:nvSpPr>
          <p:cNvPr id="3" name="Content Placeholder 2">
            <a:extLst>
              <a:ext uri="{FF2B5EF4-FFF2-40B4-BE49-F238E27FC236}">
                <a16:creationId xmlns:a16="http://schemas.microsoft.com/office/drawing/2014/main" id="{89E8EB1B-F4EC-4160-A6E1-176EEBA53485}"/>
              </a:ext>
            </a:extLst>
          </p:cNvPr>
          <p:cNvSpPr>
            <a:spLocks noGrp="1"/>
          </p:cNvSpPr>
          <p:nvPr>
            <p:ph idx="1"/>
          </p:nvPr>
        </p:nvSpPr>
        <p:spPr>
          <a:xfrm>
            <a:off x="628650" y="1155073"/>
            <a:ext cx="7886700" cy="5370271"/>
          </a:xfrm>
        </p:spPr>
        <p:txBody>
          <a:bodyPr>
            <a:noAutofit/>
          </a:bodyPr>
          <a:lstStyle/>
          <a:p>
            <a:pPr marL="0" indent="0">
              <a:lnSpc>
                <a:spcPct val="120000"/>
              </a:lnSpc>
              <a:buNone/>
            </a:pPr>
            <a:r>
              <a:rPr lang="en-US" sz="2400" b="1" dirty="0"/>
              <a:t>Module Learning Outcomes:</a:t>
            </a:r>
            <a:br>
              <a:rPr kumimoji="0" lang="en-US" altLang="en-US" sz="2400" b="1" i="0" u="none" strike="noStrike" cap="none" normalizeH="0" baseline="0" dirty="0">
                <a:ln>
                  <a:noFill/>
                </a:ln>
                <a:solidFill>
                  <a:srgbClr val="000000"/>
                </a:solidFill>
                <a:effectLst/>
              </a:rPr>
            </a:br>
            <a:endParaRPr kumimoji="0" lang="en-US" altLang="en-US" sz="2400" b="1" i="0" u="none" strike="noStrike" cap="none" normalizeH="0" baseline="0" dirty="0">
              <a:ln>
                <a:noFill/>
              </a:ln>
              <a:solidFill>
                <a:srgbClr val="000000"/>
              </a:solidFill>
              <a:effectLst/>
            </a:endParaRPr>
          </a:p>
          <a:p>
            <a:pPr marL="0" indent="0">
              <a:lnSpc>
                <a:spcPct val="120000"/>
              </a:lnSpc>
              <a:buNone/>
            </a:pPr>
            <a:r>
              <a:rPr kumimoji="0" lang="en-US" altLang="en-US" sz="2400" b="1" i="0" u="none" strike="noStrike" cap="none" normalizeH="0" baseline="0" dirty="0">
                <a:ln>
                  <a:noFill/>
                </a:ln>
                <a:solidFill>
                  <a:srgbClr val="000000"/>
                </a:solidFill>
                <a:effectLst/>
              </a:rPr>
              <a:t>Knowledge and understanding</a:t>
            </a:r>
            <a:endParaRPr kumimoji="0" lang="en-US" altLang="en-US" sz="2400" b="0" i="0" u="none" strike="noStrike" cap="none" normalizeH="0" baseline="0" dirty="0">
              <a:ln>
                <a:noFill/>
              </a:ln>
              <a:solidFill>
                <a:srgbClr val="000000"/>
              </a:solidFill>
              <a:effectLst/>
            </a:endParaRPr>
          </a:p>
          <a:p>
            <a:pPr marL="0" indent="0">
              <a:lnSpc>
                <a:spcPct val="120000"/>
              </a:lnSpc>
              <a:buNone/>
            </a:pPr>
            <a:r>
              <a:rPr lang="en-GB" sz="2400" dirty="0">
                <a:solidFill>
                  <a:srgbClr val="000000"/>
                </a:solidFill>
                <a:effectLst/>
              </a:rPr>
              <a:t>1. Demonstrate critical awareness of the rapidly changing status of species in the natural environment, the implications for ecosystem services, and the approaches to addressing these problems in different ecosystems.</a:t>
            </a:r>
          </a:p>
          <a:p>
            <a:pPr marL="0" indent="0">
              <a:lnSpc>
                <a:spcPct val="120000"/>
              </a:lnSpc>
              <a:buNone/>
            </a:pPr>
            <a:endParaRPr lang="en-GB" sz="2400" dirty="0">
              <a:solidFill>
                <a:srgbClr val="000000"/>
              </a:solidFill>
              <a:effectLst/>
            </a:endParaRPr>
          </a:p>
          <a:p>
            <a:pPr marL="0" indent="0">
              <a:lnSpc>
                <a:spcPct val="120000"/>
              </a:lnSpc>
              <a:buNone/>
            </a:pPr>
            <a:r>
              <a:rPr kumimoji="0" lang="en-US" altLang="en-US" sz="2400" b="1" i="0" u="none" strike="noStrike" cap="none" normalizeH="0" baseline="0" dirty="0">
                <a:ln>
                  <a:noFill/>
                </a:ln>
                <a:solidFill>
                  <a:srgbClr val="000000"/>
                </a:solidFill>
                <a:effectLst/>
              </a:rPr>
              <a:t>Intellectual, practical, affective and transferable skills</a:t>
            </a:r>
            <a:endParaRPr kumimoji="0" lang="en-US" altLang="en-US" sz="2400" b="0" i="0" u="none" strike="noStrike" cap="none" normalizeH="0" baseline="0" dirty="0">
              <a:ln>
                <a:noFill/>
              </a:ln>
              <a:solidFill>
                <a:srgbClr val="000000"/>
              </a:solidFill>
              <a:effectLst/>
            </a:endParaRPr>
          </a:p>
          <a:p>
            <a:pPr marL="0" indent="0">
              <a:lnSpc>
                <a:spcPct val="120000"/>
              </a:lnSpc>
              <a:buNone/>
            </a:pPr>
            <a:r>
              <a:rPr lang="en-GB" sz="2400" dirty="0">
                <a:solidFill>
                  <a:srgbClr val="000000"/>
                </a:solidFill>
              </a:rPr>
              <a:t>3. </a:t>
            </a:r>
            <a:r>
              <a:rPr lang="en-GB" sz="2400" dirty="0">
                <a:solidFill>
                  <a:srgbClr val="000000"/>
                </a:solidFill>
                <a:effectLst/>
              </a:rPr>
              <a:t>Critically assess conservation issues and communicate scientific arguments to a wide audience.</a:t>
            </a:r>
          </a:p>
          <a:p>
            <a:pPr marL="0" indent="0">
              <a:lnSpc>
                <a:spcPct val="120000"/>
              </a:lnSpc>
              <a:buNone/>
            </a:pPr>
            <a:endParaRPr lang="en-US" sz="2400" dirty="0">
              <a:solidFill>
                <a:srgbClr val="000000"/>
              </a:solidFill>
            </a:endParaRPr>
          </a:p>
        </p:txBody>
      </p:sp>
    </p:spTree>
    <p:extLst>
      <p:ext uri="{BB962C8B-B14F-4D97-AF65-F5344CB8AC3E}">
        <p14:creationId xmlns:p14="http://schemas.microsoft.com/office/powerpoint/2010/main" val="2392032324"/>
      </p:ext>
    </p:extLst>
  </p:cSld>
  <p:clrMapOvr>
    <a:masterClrMapping/>
  </p:clrMapOvr>
  <mc:AlternateContent xmlns:mc="http://schemas.openxmlformats.org/markup-compatibility/2006" xmlns:p14="http://schemas.microsoft.com/office/powerpoint/2010/main">
    <mc:Choice Requires="p14">
      <p:transition spd="slow" p14:dur="2000" advTm="41444"/>
    </mc:Choice>
    <mc:Fallback xmlns="">
      <p:transition spd="slow" advTm="414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GB" sz="4000" b="1" dirty="0"/>
              <a:t>What are the biggest threats to global biodiversity?</a:t>
            </a:r>
          </a:p>
        </p:txBody>
      </p:sp>
      <p:sp>
        <p:nvSpPr>
          <p:cNvPr id="17411" name="Rectangle 3"/>
          <p:cNvSpPr>
            <a:spLocks noGrp="1" noChangeArrowheads="1"/>
          </p:cNvSpPr>
          <p:nvPr>
            <p:ph type="body" idx="1"/>
          </p:nvPr>
        </p:nvSpPr>
        <p:spPr/>
        <p:txBody>
          <a:bodyPr/>
          <a:lstStyle/>
          <a:p>
            <a:pPr eaLnBrk="1" hangingPunct="1"/>
            <a:r>
              <a:rPr lang="en-GB" dirty="0"/>
              <a:t>What are the biggest threats to global biodiversity?</a:t>
            </a:r>
          </a:p>
          <a:p>
            <a:pPr lvl="1" eaLnBrk="1" hangingPunct="1"/>
            <a:r>
              <a:rPr lang="en-GB" dirty="0"/>
              <a:t>Habitat loss</a:t>
            </a:r>
          </a:p>
          <a:p>
            <a:pPr lvl="1" eaLnBrk="1" hangingPunct="1"/>
            <a:r>
              <a:rPr lang="en-GB" dirty="0"/>
              <a:t>Climate change</a:t>
            </a:r>
          </a:p>
          <a:p>
            <a:pPr lvl="1" eaLnBrk="1" hangingPunct="1"/>
            <a:r>
              <a:rPr lang="en-GB" dirty="0"/>
              <a:t>Invasive alien species</a:t>
            </a:r>
            <a:br>
              <a:rPr lang="en-GB" dirty="0"/>
            </a:br>
            <a:endParaRPr lang="en-GB" dirty="0"/>
          </a:p>
          <a:p>
            <a:pPr eaLnBrk="1" hangingPunct="1"/>
            <a:r>
              <a:rPr lang="en-GB" dirty="0">
                <a:solidFill>
                  <a:srgbClr val="0033CC"/>
                </a:solidFill>
              </a:rPr>
              <a:t>Combined effects making things worse?</a:t>
            </a:r>
          </a:p>
          <a:p>
            <a:pPr lvl="1" eaLnBrk="1" hangingPunct="1"/>
            <a:r>
              <a:rPr lang="en-GB" dirty="0">
                <a:solidFill>
                  <a:srgbClr val="0033CC"/>
                </a:solidFill>
              </a:rPr>
              <a:t>Climate change aiding aliens?</a:t>
            </a:r>
          </a:p>
          <a:p>
            <a:pPr eaLnBrk="1" hangingPunct="1"/>
            <a:endParaRPr lang="en-GB" dirty="0">
              <a:solidFill>
                <a:srgbClr val="0033CC"/>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20517"/>
    </mc:Choice>
    <mc:Fallback xmlns="">
      <p:transition spd="slow" advTm="12051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GB" sz="4000" b="1" dirty="0"/>
              <a:t>What are the biggest threats to global biodiversity?</a:t>
            </a:r>
          </a:p>
        </p:txBody>
      </p:sp>
      <p:sp>
        <p:nvSpPr>
          <p:cNvPr id="17411" name="Rectangle 3"/>
          <p:cNvSpPr>
            <a:spLocks noGrp="1" noChangeArrowheads="1"/>
          </p:cNvSpPr>
          <p:nvPr>
            <p:ph type="body" idx="1"/>
          </p:nvPr>
        </p:nvSpPr>
        <p:spPr/>
        <p:txBody>
          <a:bodyPr/>
          <a:lstStyle/>
          <a:p>
            <a:pPr eaLnBrk="1" hangingPunct="1"/>
            <a:r>
              <a:rPr lang="en-GB"/>
              <a:t>What are the biggest threats to global biodiversity?</a:t>
            </a:r>
          </a:p>
          <a:p>
            <a:pPr lvl="1" eaLnBrk="1" hangingPunct="1"/>
            <a:r>
              <a:rPr lang="en-GB"/>
              <a:t>Habitat loss</a:t>
            </a:r>
          </a:p>
          <a:p>
            <a:pPr lvl="1" eaLnBrk="1" hangingPunct="1"/>
            <a:r>
              <a:rPr lang="en-GB"/>
              <a:t>Climate change</a:t>
            </a:r>
          </a:p>
          <a:p>
            <a:pPr lvl="1" eaLnBrk="1" hangingPunct="1"/>
            <a:r>
              <a:rPr lang="en-GB"/>
              <a:t>Invasive alien species</a:t>
            </a:r>
            <a:br>
              <a:rPr lang="en-GB"/>
            </a:br>
            <a:endParaRPr lang="en-GB"/>
          </a:p>
          <a:p>
            <a:pPr eaLnBrk="1" hangingPunct="1"/>
            <a:r>
              <a:rPr lang="en-GB">
                <a:solidFill>
                  <a:srgbClr val="0033CC"/>
                </a:solidFill>
              </a:rPr>
              <a:t>Combined effects making things worse?</a:t>
            </a:r>
          </a:p>
          <a:p>
            <a:pPr lvl="1" eaLnBrk="1" hangingPunct="1"/>
            <a:r>
              <a:rPr lang="en-GB">
                <a:solidFill>
                  <a:srgbClr val="0033CC"/>
                </a:solidFill>
              </a:rPr>
              <a:t>Climate change aiding aliens?</a:t>
            </a:r>
          </a:p>
          <a:p>
            <a:pPr eaLnBrk="1" hangingPunct="1"/>
            <a:endParaRPr lang="en-GB">
              <a:solidFill>
                <a:srgbClr val="0033CC"/>
              </a:solidFill>
            </a:endParaRPr>
          </a:p>
        </p:txBody>
      </p:sp>
      <p:sp>
        <p:nvSpPr>
          <p:cNvPr id="17412" name="AutoShape 5"/>
          <p:cNvSpPr>
            <a:spLocks noChangeArrowheads="1"/>
          </p:cNvSpPr>
          <p:nvPr/>
        </p:nvSpPr>
        <p:spPr bwMode="auto">
          <a:xfrm>
            <a:off x="4211638" y="2781300"/>
            <a:ext cx="1511300" cy="792163"/>
          </a:xfrm>
          <a:prstGeom prst="leftArrow">
            <a:avLst>
              <a:gd name="adj1" fmla="val 50000"/>
              <a:gd name="adj2" fmla="val 47695"/>
            </a:avLst>
          </a:prstGeom>
          <a:solidFill>
            <a:srgbClr val="FF0000"/>
          </a:solidFill>
          <a:ln w="9525">
            <a:solidFill>
              <a:schemeClr val="tx1"/>
            </a:solidFill>
            <a:miter lim="800000"/>
            <a:headEnd/>
            <a:tailEnd/>
          </a:ln>
        </p:spPr>
        <p:txBody>
          <a:bodyPr wrap="none" anchor="ctr"/>
          <a:lstStyle/>
          <a:p>
            <a:endParaRPr lang="en-GB">
              <a:latin typeface="Calibri" pitchFamily="34" charset="0"/>
            </a:endParaRPr>
          </a:p>
        </p:txBody>
      </p:sp>
      <p:sp>
        <p:nvSpPr>
          <p:cNvPr id="17413" name="Text Box 6"/>
          <p:cNvSpPr txBox="1">
            <a:spLocks noChangeArrowheads="1"/>
          </p:cNvSpPr>
          <p:nvPr/>
        </p:nvSpPr>
        <p:spPr bwMode="auto">
          <a:xfrm>
            <a:off x="5724525" y="2636838"/>
            <a:ext cx="2881313" cy="1066800"/>
          </a:xfrm>
          <a:prstGeom prst="rect">
            <a:avLst/>
          </a:prstGeom>
          <a:noFill/>
          <a:ln w="9525">
            <a:noFill/>
            <a:miter lim="800000"/>
            <a:headEnd/>
            <a:tailEnd/>
          </a:ln>
        </p:spPr>
        <p:txBody>
          <a:bodyPr>
            <a:spAutoFit/>
          </a:bodyPr>
          <a:lstStyle/>
          <a:p>
            <a:pPr algn="ctr"/>
            <a:r>
              <a:rPr lang="en-GB" sz="3200">
                <a:solidFill>
                  <a:srgbClr val="FF0000"/>
                </a:solidFill>
                <a:latin typeface="Calibri" pitchFamily="34" charset="0"/>
              </a:rPr>
              <a:t>Global human population</a:t>
            </a:r>
          </a:p>
        </p:txBody>
      </p:sp>
    </p:spTree>
  </p:cSld>
  <p:clrMapOvr>
    <a:masterClrMapping/>
  </p:clrMapOvr>
  <mc:AlternateContent xmlns:mc="http://schemas.openxmlformats.org/markup-compatibility/2006" xmlns:p14="http://schemas.microsoft.com/office/powerpoint/2010/main">
    <mc:Choice Requires="p14">
      <p:transition spd="slow" p14:dur="2000" advTm="51920"/>
    </mc:Choice>
    <mc:Fallback xmlns="">
      <p:transition spd="slow" advTm="5192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p:cNvSpPr>
          <p:nvPr>
            <p:ph type="title"/>
          </p:nvPr>
        </p:nvSpPr>
        <p:spPr>
          <a:xfrm>
            <a:off x="457200" y="0"/>
            <a:ext cx="8229600" cy="1143000"/>
          </a:xfrm>
        </p:spPr>
        <p:txBody>
          <a:bodyPr/>
          <a:lstStyle/>
          <a:p>
            <a:pPr eaLnBrk="1" hangingPunct="1"/>
            <a:r>
              <a:rPr lang="en-GB" dirty="0"/>
              <a:t>Invasive Species 1</a:t>
            </a:r>
          </a:p>
        </p:txBody>
      </p:sp>
      <p:sp>
        <p:nvSpPr>
          <p:cNvPr id="4098" name="Content Placeholder 2"/>
          <p:cNvSpPr>
            <a:spLocks noGrp="1"/>
          </p:cNvSpPr>
          <p:nvPr>
            <p:ph sz="half" idx="1"/>
          </p:nvPr>
        </p:nvSpPr>
        <p:spPr>
          <a:xfrm>
            <a:off x="457200" y="1394205"/>
            <a:ext cx="4038600" cy="4525963"/>
          </a:xfrm>
        </p:spPr>
        <p:txBody>
          <a:bodyPr/>
          <a:lstStyle/>
          <a:p>
            <a:pPr>
              <a:buFont typeface="Arial" charset="0"/>
              <a:buNone/>
            </a:pPr>
            <a:r>
              <a:rPr lang="en-GB" sz="2400" dirty="0">
                <a:solidFill>
                  <a:schemeClr val="bg1">
                    <a:lumMod val="50000"/>
                  </a:schemeClr>
                </a:solidFill>
              </a:rPr>
              <a:t>PART </a:t>
            </a:r>
            <a:r>
              <a:rPr lang="en-GB" sz="2400" dirty="0" err="1">
                <a:solidFill>
                  <a:schemeClr val="bg1">
                    <a:lumMod val="50000"/>
                  </a:schemeClr>
                </a:solidFill>
              </a:rPr>
              <a:t>i</a:t>
            </a:r>
            <a:endParaRPr lang="en-GB" sz="2400" dirty="0">
              <a:solidFill>
                <a:schemeClr val="bg1">
                  <a:lumMod val="50000"/>
                </a:schemeClr>
              </a:solidFill>
            </a:endParaRPr>
          </a:p>
          <a:p>
            <a:r>
              <a:rPr lang="en-GB" sz="2400" dirty="0">
                <a:solidFill>
                  <a:schemeClr val="bg1">
                    <a:lumMod val="50000"/>
                  </a:schemeClr>
                </a:solidFill>
              </a:rPr>
              <a:t>Terminology</a:t>
            </a:r>
          </a:p>
          <a:p>
            <a:r>
              <a:rPr lang="en-GB" sz="2400" dirty="0">
                <a:solidFill>
                  <a:schemeClr val="bg1">
                    <a:lumMod val="50000"/>
                  </a:schemeClr>
                </a:solidFill>
              </a:rPr>
              <a:t>Invasiveness</a:t>
            </a:r>
          </a:p>
          <a:p>
            <a:endParaRPr lang="en-GB" sz="2400" dirty="0">
              <a:solidFill>
                <a:schemeClr val="bg1">
                  <a:lumMod val="50000"/>
                </a:schemeClr>
              </a:solidFill>
            </a:endParaRPr>
          </a:p>
          <a:p>
            <a:pPr marL="0" indent="0">
              <a:buNone/>
            </a:pPr>
            <a:r>
              <a:rPr lang="en-GB" sz="2400" dirty="0">
                <a:solidFill>
                  <a:schemeClr val="bg1">
                    <a:lumMod val="50000"/>
                  </a:schemeClr>
                </a:solidFill>
              </a:rPr>
              <a:t>PART ii</a:t>
            </a:r>
          </a:p>
          <a:p>
            <a:r>
              <a:rPr lang="en-GB" sz="2400" dirty="0">
                <a:solidFill>
                  <a:schemeClr val="bg1">
                    <a:lumMod val="50000"/>
                  </a:schemeClr>
                </a:solidFill>
              </a:rPr>
              <a:t>Biotic homogenisation</a:t>
            </a:r>
          </a:p>
          <a:p>
            <a:r>
              <a:rPr lang="en-GB" sz="2400" dirty="0">
                <a:solidFill>
                  <a:schemeClr val="bg1">
                    <a:lumMod val="50000"/>
                  </a:schemeClr>
                </a:solidFill>
              </a:rPr>
              <a:t>Invasive species as a threat to biodiversity</a:t>
            </a:r>
          </a:p>
          <a:p>
            <a:endParaRPr lang="en-GB" sz="2400" dirty="0">
              <a:solidFill>
                <a:schemeClr val="bg1">
                  <a:lumMod val="50000"/>
                </a:schemeClr>
              </a:solidFill>
            </a:endParaRPr>
          </a:p>
          <a:p>
            <a:pPr marL="0" indent="0">
              <a:buNone/>
            </a:pPr>
            <a:r>
              <a:rPr lang="en-GB" sz="2400" dirty="0">
                <a:solidFill>
                  <a:srgbClr val="000000"/>
                </a:solidFill>
              </a:rPr>
              <a:t>PART iii</a:t>
            </a:r>
          </a:p>
          <a:p>
            <a:r>
              <a:rPr lang="en-GB" sz="2400" dirty="0">
                <a:solidFill>
                  <a:srgbClr val="000000"/>
                </a:solidFill>
              </a:rPr>
              <a:t>Ecological traits of invasive species</a:t>
            </a:r>
            <a:br>
              <a:rPr lang="en-GB" sz="2400" dirty="0">
                <a:solidFill>
                  <a:schemeClr val="bg1">
                    <a:lumMod val="50000"/>
                  </a:schemeClr>
                </a:solidFill>
              </a:rPr>
            </a:br>
            <a:endParaRPr lang="en-GB" sz="2400" dirty="0">
              <a:solidFill>
                <a:schemeClr val="bg1">
                  <a:lumMod val="50000"/>
                </a:schemeClr>
              </a:solidFill>
            </a:endParaRPr>
          </a:p>
          <a:p>
            <a:pPr>
              <a:buNone/>
            </a:pPr>
            <a:endParaRPr lang="en-GB" sz="2400" dirty="0">
              <a:solidFill>
                <a:schemeClr val="bg1">
                  <a:lumMod val="50000"/>
                </a:schemeClr>
              </a:solidFill>
            </a:endParaRPr>
          </a:p>
        </p:txBody>
      </p:sp>
      <p:sp>
        <p:nvSpPr>
          <p:cNvPr id="2" name="Content Placeholder 1">
            <a:extLst>
              <a:ext uri="{FF2B5EF4-FFF2-40B4-BE49-F238E27FC236}">
                <a16:creationId xmlns:a16="http://schemas.microsoft.com/office/drawing/2014/main" id="{F978FE3A-D9D5-4C5E-8EC5-5CE9446C1817}"/>
              </a:ext>
            </a:extLst>
          </p:cNvPr>
          <p:cNvSpPr>
            <a:spLocks noGrp="1"/>
          </p:cNvSpPr>
          <p:nvPr>
            <p:ph sz="half" idx="2"/>
          </p:nvPr>
        </p:nvSpPr>
        <p:spPr>
          <a:xfrm>
            <a:off x="4648200" y="1394205"/>
            <a:ext cx="4038600" cy="4525963"/>
          </a:xfrm>
        </p:spPr>
        <p:txBody>
          <a:bodyPr/>
          <a:lstStyle/>
          <a:p>
            <a:pPr marL="0" indent="0">
              <a:buNone/>
            </a:pPr>
            <a:r>
              <a:rPr lang="en-GB" sz="2400" dirty="0">
                <a:solidFill>
                  <a:schemeClr val="bg1">
                    <a:lumMod val="65000"/>
                  </a:schemeClr>
                </a:solidFill>
              </a:rPr>
              <a:t>PART iv</a:t>
            </a:r>
          </a:p>
          <a:p>
            <a:r>
              <a:rPr lang="en-GB" sz="2400" dirty="0">
                <a:solidFill>
                  <a:schemeClr val="bg1">
                    <a:lumMod val="65000"/>
                  </a:schemeClr>
                </a:solidFill>
              </a:rPr>
              <a:t>Differences in susceptibility between ecosystems / regions</a:t>
            </a:r>
          </a:p>
          <a:p>
            <a:pPr marL="0" indent="0">
              <a:buNone/>
            </a:pPr>
            <a:endParaRPr lang="en-US" sz="2400" dirty="0">
              <a:solidFill>
                <a:schemeClr val="bg1">
                  <a:lumMod val="65000"/>
                </a:schemeClr>
              </a:solidFill>
            </a:endParaRPr>
          </a:p>
          <a:p>
            <a:pPr marL="0" indent="0">
              <a:buNone/>
            </a:pPr>
            <a:endParaRPr lang="en-US" sz="2400" dirty="0">
              <a:solidFill>
                <a:schemeClr val="bg1">
                  <a:lumMod val="65000"/>
                </a:schemeClr>
              </a:solidFill>
            </a:endParaRPr>
          </a:p>
        </p:txBody>
      </p:sp>
    </p:spTree>
    <p:extLst>
      <p:ext uri="{BB962C8B-B14F-4D97-AF65-F5344CB8AC3E}">
        <p14:creationId xmlns:p14="http://schemas.microsoft.com/office/powerpoint/2010/main" val="2175867006"/>
      </p:ext>
    </p:extLst>
  </p:cSld>
  <p:clrMapOvr>
    <a:masterClrMapping/>
  </p:clrMapOvr>
  <mc:AlternateContent xmlns:mc="http://schemas.openxmlformats.org/markup-compatibility/2006" xmlns:p14="http://schemas.microsoft.com/office/powerpoint/2010/main">
    <mc:Choice Requires="p14">
      <p:transition spd="slow" p14:dur="2000" advTm="20869"/>
    </mc:Choice>
    <mc:Fallback xmlns="">
      <p:transition spd="slow" advTm="2086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dirty="0"/>
              <a:t>Some traits of invasive species</a:t>
            </a:r>
          </a:p>
        </p:txBody>
      </p:sp>
      <p:sp>
        <p:nvSpPr>
          <p:cNvPr id="26627" name="Rectangle 3"/>
          <p:cNvSpPr>
            <a:spLocks noGrp="1" noChangeArrowheads="1"/>
          </p:cNvSpPr>
          <p:nvPr>
            <p:ph type="body" idx="1"/>
          </p:nvPr>
        </p:nvSpPr>
        <p:spPr>
          <a:xfrm>
            <a:off x="468313" y="1484313"/>
            <a:ext cx="8229600" cy="4997450"/>
          </a:xfrm>
        </p:spPr>
        <p:txBody>
          <a:bodyPr/>
          <a:lstStyle/>
          <a:p>
            <a:pPr eaLnBrk="1" hangingPunct="1"/>
            <a:r>
              <a:rPr lang="en-GB" dirty="0"/>
              <a:t>Highly dispersive</a:t>
            </a:r>
          </a:p>
          <a:p>
            <a:pPr lvl="1" eaLnBrk="1" hangingPunct="1"/>
            <a:r>
              <a:rPr lang="en-GB" dirty="0"/>
              <a:t>In insects, link to large size</a:t>
            </a:r>
          </a:p>
          <a:p>
            <a:pPr eaLnBrk="1" hangingPunct="1"/>
            <a:r>
              <a:rPr lang="en-GB" dirty="0"/>
              <a:t>Highly productive</a:t>
            </a:r>
          </a:p>
          <a:p>
            <a:pPr lvl="1" eaLnBrk="1" hangingPunct="1"/>
            <a:r>
              <a:rPr lang="en-GB" dirty="0"/>
              <a:t>Fast life cycle</a:t>
            </a:r>
          </a:p>
          <a:p>
            <a:pPr eaLnBrk="1" hangingPunct="1"/>
            <a:r>
              <a:rPr lang="en-GB" dirty="0"/>
              <a:t>Highly competitive</a:t>
            </a:r>
          </a:p>
          <a:p>
            <a:pPr eaLnBrk="1" hangingPunct="1"/>
            <a:r>
              <a:rPr lang="en-GB" dirty="0"/>
              <a:t>Highly adaptable (</a:t>
            </a:r>
            <a:r>
              <a:rPr lang="en-US" dirty="0"/>
              <a:t>eurytopic</a:t>
            </a:r>
            <a:r>
              <a:rPr lang="en-GB" dirty="0"/>
              <a:t>)</a:t>
            </a:r>
          </a:p>
          <a:p>
            <a:pPr lvl="1" eaLnBrk="1" hangingPunct="1"/>
            <a:r>
              <a:rPr lang="en-GB" dirty="0"/>
              <a:t>Habitat</a:t>
            </a:r>
          </a:p>
          <a:p>
            <a:pPr lvl="1" eaLnBrk="1" hangingPunct="1"/>
            <a:r>
              <a:rPr lang="en-GB" dirty="0"/>
              <a:t>Feeding (polyphagous)</a:t>
            </a:r>
          </a:p>
          <a:p>
            <a:pPr lvl="1" eaLnBrk="1" hangingPunct="1"/>
            <a:r>
              <a:rPr lang="en-GB" dirty="0"/>
              <a:t>Phenotypic plasticity</a:t>
            </a:r>
          </a:p>
        </p:txBody>
      </p:sp>
    </p:spTree>
  </p:cSld>
  <p:clrMapOvr>
    <a:masterClrMapping/>
  </p:clrMapOvr>
  <mc:AlternateContent xmlns:mc="http://schemas.openxmlformats.org/markup-compatibility/2006" xmlns:p14="http://schemas.microsoft.com/office/powerpoint/2010/main">
    <mc:Choice Requires="p14">
      <p:transition spd="slow" p14:dur="2000" advTm="177334"/>
    </mc:Choice>
    <mc:Fallback xmlns="">
      <p:transition spd="slow" advTm="17733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4294967295"/>
          </p:nvPr>
        </p:nvSpPr>
        <p:spPr>
          <a:xfrm>
            <a:off x="323850" y="333375"/>
            <a:ext cx="8569325" cy="6335713"/>
          </a:xfrm>
        </p:spPr>
        <p:txBody>
          <a:bodyPr/>
          <a:lstStyle/>
          <a:p>
            <a:pPr eaLnBrk="1" hangingPunct="1"/>
            <a:r>
              <a:rPr lang="en-GB" sz="2800" dirty="0"/>
              <a:t>Biological characteristics of a species make it more or less likely to become a pest…</a:t>
            </a:r>
          </a:p>
          <a:p>
            <a:pPr eaLnBrk="1" hangingPunct="1"/>
            <a:endParaRPr lang="en-GB" sz="1000" dirty="0"/>
          </a:p>
          <a:p>
            <a:pPr eaLnBrk="1" hangingPunct="1"/>
            <a:r>
              <a:rPr lang="en-GB" sz="2800" b="1" dirty="0">
                <a:solidFill>
                  <a:srgbClr val="0070C0"/>
                </a:solidFill>
              </a:rPr>
              <a:t>r- vs. K-selected species </a:t>
            </a:r>
            <a:r>
              <a:rPr lang="en-GB" sz="2800" dirty="0">
                <a:solidFill>
                  <a:srgbClr val="0070C0"/>
                </a:solidFill>
              </a:rPr>
              <a:t>(quantity vs. quality)</a:t>
            </a:r>
          </a:p>
          <a:p>
            <a:pPr eaLnBrk="1" hangingPunct="1"/>
            <a:r>
              <a:rPr lang="en-GB" sz="2800" dirty="0"/>
              <a:t>r-selected = short life expectancy, small body size, production of many offspring, low parental care, etc</a:t>
            </a:r>
            <a:br>
              <a:rPr lang="en-GB" sz="2800" b="1" dirty="0"/>
            </a:br>
            <a:endParaRPr lang="en-GB" sz="1000" b="1" dirty="0"/>
          </a:p>
          <a:p>
            <a:pPr eaLnBrk="1" hangingPunct="1"/>
            <a:r>
              <a:rPr lang="en-GB" sz="2800" dirty="0"/>
              <a:t>Many types of organisms can become pests...</a:t>
            </a:r>
          </a:p>
          <a:p>
            <a:pPr lvl="1" eaLnBrk="1" hangingPunct="1">
              <a:buNone/>
            </a:pPr>
            <a:r>
              <a:rPr lang="en-GB" dirty="0"/>
              <a:t>...even slow breeding ones - but many insects have the advantage of growing their </a:t>
            </a:r>
            <a:br>
              <a:rPr lang="en-GB" dirty="0"/>
            </a:br>
            <a:r>
              <a:rPr lang="en-GB" dirty="0"/>
              <a:t>populations very rapidly</a:t>
            </a:r>
            <a:endParaRPr lang="en-GB" b="1" dirty="0"/>
          </a:p>
          <a:p>
            <a:pPr eaLnBrk="1" hangingPunct="1"/>
            <a:endParaRPr lang="en-GB" sz="2800" dirty="0"/>
          </a:p>
        </p:txBody>
      </p:sp>
      <p:pic>
        <p:nvPicPr>
          <p:cNvPr id="4" name="Picture 3" descr="Harlequin1_SueHutton.jpg"/>
          <p:cNvPicPr>
            <a:picLocks noChangeAspect="1"/>
          </p:cNvPicPr>
          <p:nvPr/>
        </p:nvPicPr>
        <p:blipFill>
          <a:blip r:embed="rId3" cstate="print"/>
          <a:stretch>
            <a:fillRect/>
          </a:stretch>
        </p:blipFill>
        <p:spPr>
          <a:xfrm>
            <a:off x="6156176" y="4158208"/>
            <a:ext cx="2987824" cy="2987824"/>
          </a:xfrm>
          <a:prstGeom prst="rect">
            <a:avLst/>
          </a:prstGeom>
        </p:spPr>
      </p:pic>
      <p:sp>
        <p:nvSpPr>
          <p:cNvPr id="5" name="TextBox 4"/>
          <p:cNvSpPr txBox="1"/>
          <p:nvPr/>
        </p:nvSpPr>
        <p:spPr>
          <a:xfrm>
            <a:off x="4211960" y="6093296"/>
            <a:ext cx="1834156" cy="523220"/>
          </a:xfrm>
          <a:prstGeom prst="rect">
            <a:avLst/>
          </a:prstGeom>
          <a:noFill/>
        </p:spPr>
        <p:txBody>
          <a:bodyPr wrap="none" rtlCol="0">
            <a:spAutoFit/>
          </a:bodyPr>
          <a:lstStyle/>
          <a:p>
            <a:r>
              <a:rPr lang="en-GB" sz="1600" dirty="0"/>
              <a:t>Harlequin ladybird</a:t>
            </a:r>
          </a:p>
          <a:p>
            <a:r>
              <a:rPr lang="en-GB" sz="1200" dirty="0"/>
              <a:t>Image: Sue Hutton</a:t>
            </a:r>
          </a:p>
        </p:txBody>
      </p:sp>
    </p:spTree>
  </p:cSld>
  <p:clrMapOvr>
    <a:masterClrMapping/>
  </p:clrMapOvr>
  <mc:AlternateContent xmlns:mc="http://schemas.openxmlformats.org/markup-compatibility/2006" xmlns:p14="http://schemas.microsoft.com/office/powerpoint/2010/main">
    <mc:Choice Requires="p14">
      <p:transition spd="slow" p14:dur="2000" advTm="138960"/>
    </mc:Choice>
    <mc:Fallback xmlns="">
      <p:transition spd="slow" advTm="13896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68313" y="260350"/>
            <a:ext cx="8229600" cy="1143000"/>
          </a:xfrm>
        </p:spPr>
        <p:txBody>
          <a:bodyPr/>
          <a:lstStyle/>
          <a:p>
            <a:pPr eaLnBrk="1" hangingPunct="1"/>
            <a:r>
              <a:rPr lang="en-GB"/>
              <a:t>Why else do some aliens thrive?</a:t>
            </a:r>
          </a:p>
        </p:txBody>
      </p:sp>
      <p:sp>
        <p:nvSpPr>
          <p:cNvPr id="28675" name="Rectangle 3"/>
          <p:cNvSpPr>
            <a:spLocks noGrp="1" noChangeArrowheads="1"/>
          </p:cNvSpPr>
          <p:nvPr>
            <p:ph type="body" idx="1"/>
          </p:nvPr>
        </p:nvSpPr>
        <p:spPr>
          <a:xfrm>
            <a:off x="468313" y="1341438"/>
            <a:ext cx="8229600" cy="4525962"/>
          </a:xfrm>
        </p:spPr>
        <p:txBody>
          <a:bodyPr/>
          <a:lstStyle/>
          <a:p>
            <a:pPr eaLnBrk="1" hangingPunct="1"/>
            <a:r>
              <a:rPr lang="en-GB"/>
              <a:t>Natural enemy escape hypothesis</a:t>
            </a:r>
          </a:p>
          <a:p>
            <a:pPr lvl="1" eaLnBrk="1" hangingPunct="1"/>
            <a:r>
              <a:rPr lang="en-GB"/>
              <a:t>Predators</a:t>
            </a:r>
          </a:p>
          <a:p>
            <a:pPr lvl="1" eaLnBrk="1" hangingPunct="1"/>
            <a:r>
              <a:rPr lang="en-GB"/>
              <a:t>Parasites</a:t>
            </a:r>
          </a:p>
          <a:p>
            <a:pPr lvl="1" eaLnBrk="1" hangingPunct="1"/>
            <a:r>
              <a:rPr lang="en-GB"/>
              <a:t>Pathogens</a:t>
            </a:r>
          </a:p>
        </p:txBody>
      </p:sp>
      <p:pic>
        <p:nvPicPr>
          <p:cNvPr id="28676" name="Picture 5" descr="predators cartoons, predators cartoon, predators picture, predators pictures, predators image, predators images, predators illustration, predators illustrations "/>
          <p:cNvPicPr>
            <a:picLocks noChangeAspect="1" noChangeArrowheads="1"/>
          </p:cNvPicPr>
          <p:nvPr/>
        </p:nvPicPr>
        <p:blipFill>
          <a:blip r:embed="rId3" cstate="print"/>
          <a:srcRect/>
          <a:stretch>
            <a:fillRect/>
          </a:stretch>
        </p:blipFill>
        <p:spPr bwMode="auto">
          <a:xfrm>
            <a:off x="4838700" y="2060575"/>
            <a:ext cx="4017963" cy="47974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109761"/>
    </mc:Choice>
    <mc:Fallback xmlns="">
      <p:transition spd="slow" advTm="10976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Pete Brown\AppData\Local\Temp\NNSS_Image_248.jpg"/>
          <p:cNvPicPr>
            <a:picLocks noChangeAspect="1" noChangeArrowheads="1"/>
          </p:cNvPicPr>
          <p:nvPr/>
        </p:nvPicPr>
        <p:blipFill>
          <a:blip r:embed="rId3" cstate="print"/>
          <a:srcRect/>
          <a:stretch>
            <a:fillRect/>
          </a:stretch>
        </p:blipFill>
        <p:spPr bwMode="auto">
          <a:xfrm>
            <a:off x="0" y="0"/>
            <a:ext cx="9144000" cy="7070725"/>
          </a:xfrm>
          <a:prstGeom prst="rect">
            <a:avLst/>
          </a:prstGeom>
          <a:noFill/>
          <a:ln w="9525">
            <a:noFill/>
            <a:miter lim="800000"/>
            <a:headEnd/>
            <a:tailEnd/>
          </a:ln>
        </p:spPr>
      </p:pic>
      <p:sp>
        <p:nvSpPr>
          <p:cNvPr id="10243" name="Title 1"/>
          <p:cNvSpPr>
            <a:spLocks noGrp="1"/>
          </p:cNvSpPr>
          <p:nvPr>
            <p:ph type="title"/>
          </p:nvPr>
        </p:nvSpPr>
        <p:spPr>
          <a:xfrm>
            <a:off x="468313" y="404813"/>
            <a:ext cx="8207375" cy="647700"/>
          </a:xfrm>
          <a:solidFill>
            <a:schemeClr val="tx1">
              <a:alpha val="39999"/>
            </a:schemeClr>
          </a:solidFill>
        </p:spPr>
        <p:txBody>
          <a:bodyPr/>
          <a:lstStyle/>
          <a:p>
            <a:r>
              <a:rPr lang="en-GB" altLang="en-US" sz="3600">
                <a:solidFill>
                  <a:schemeClr val="bg1"/>
                </a:solidFill>
              </a:rPr>
              <a:t>N American bullfrog </a:t>
            </a:r>
            <a:r>
              <a:rPr lang="en-GB" altLang="en-US" sz="3600" i="1">
                <a:solidFill>
                  <a:schemeClr val="bg1"/>
                </a:solidFill>
              </a:rPr>
              <a:t>Rana catesbeianus</a:t>
            </a:r>
            <a:endParaRPr lang="en-GB" altLang="en-US" sz="3600">
              <a:solidFill>
                <a:schemeClr val="bg1"/>
              </a:solidFill>
            </a:endParaRPr>
          </a:p>
        </p:txBody>
      </p:sp>
      <p:sp>
        <p:nvSpPr>
          <p:cNvPr id="10244" name="Content Placeholder 2"/>
          <p:cNvSpPr>
            <a:spLocks noGrp="1"/>
          </p:cNvSpPr>
          <p:nvPr>
            <p:ph idx="1"/>
          </p:nvPr>
        </p:nvSpPr>
        <p:spPr>
          <a:xfrm>
            <a:off x="457200" y="1125538"/>
            <a:ext cx="8229600" cy="3743325"/>
          </a:xfrm>
          <a:solidFill>
            <a:schemeClr val="tx1">
              <a:alpha val="39999"/>
            </a:schemeClr>
          </a:solidFill>
        </p:spPr>
        <p:txBody>
          <a:bodyPr/>
          <a:lstStyle/>
          <a:p>
            <a:r>
              <a:rPr lang="en-GB" altLang="en-US" sz="2800" dirty="0">
                <a:solidFill>
                  <a:srgbClr val="FFFF00"/>
                </a:solidFill>
              </a:rPr>
              <a:t>Predator escape</a:t>
            </a:r>
          </a:p>
          <a:p>
            <a:pPr lvl="1"/>
            <a:r>
              <a:rPr lang="en-GB" altLang="en-US" sz="2400" dirty="0">
                <a:solidFill>
                  <a:schemeClr val="bg1"/>
                </a:solidFill>
              </a:rPr>
              <a:t>in native range water snakes, alligators &amp; snapping turtles are predators</a:t>
            </a:r>
          </a:p>
          <a:p>
            <a:r>
              <a:rPr lang="en-GB" altLang="en-US" sz="2800" dirty="0">
                <a:solidFill>
                  <a:schemeClr val="bg1"/>
                </a:solidFill>
              </a:rPr>
              <a:t>Generalist predator</a:t>
            </a:r>
          </a:p>
          <a:p>
            <a:r>
              <a:rPr lang="en-GB" altLang="en-US" sz="2800" dirty="0">
                <a:solidFill>
                  <a:schemeClr val="bg1"/>
                </a:solidFill>
              </a:rPr>
              <a:t>V. high fecundity</a:t>
            </a:r>
          </a:p>
          <a:p>
            <a:r>
              <a:rPr lang="en-GB" altLang="en-US" sz="2800" dirty="0">
                <a:solidFill>
                  <a:schemeClr val="bg1"/>
                </a:solidFill>
              </a:rPr>
              <a:t>Decline of native amphibians</a:t>
            </a:r>
          </a:p>
          <a:p>
            <a:r>
              <a:rPr lang="en-GB" altLang="en-US" sz="2800" dirty="0">
                <a:solidFill>
                  <a:schemeClr val="bg1"/>
                </a:solidFill>
              </a:rPr>
              <a:t>Vector for </a:t>
            </a:r>
            <a:r>
              <a:rPr lang="en-GB" altLang="en-US" sz="2800" dirty="0" err="1">
                <a:solidFill>
                  <a:schemeClr val="bg1"/>
                </a:solidFill>
              </a:rPr>
              <a:t>chytrid</a:t>
            </a:r>
            <a:r>
              <a:rPr lang="en-GB" altLang="en-US" sz="2800" dirty="0">
                <a:solidFill>
                  <a:schemeClr val="bg1"/>
                </a:solidFill>
              </a:rPr>
              <a:t> fungus </a:t>
            </a:r>
          </a:p>
        </p:txBody>
      </p:sp>
    </p:spTree>
  </p:cSld>
  <p:clrMapOvr>
    <a:masterClrMapping/>
  </p:clrMapOvr>
  <mc:AlternateContent xmlns:mc="http://schemas.openxmlformats.org/markup-compatibility/2006" xmlns:p14="http://schemas.microsoft.com/office/powerpoint/2010/main">
    <mc:Choice Requires="p14">
      <p:transition spd="slow" p14:dur="2000" advTm="132589"/>
    </mc:Choice>
    <mc:Fallback xmlns="">
      <p:transition spd="slow" advTm="13258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ile:Sturnus vulgaris 2 (Marek Szczepanek).jpg"/>
          <p:cNvPicPr>
            <a:picLocks noChangeAspect="1" noChangeArrowheads="1"/>
          </p:cNvPicPr>
          <p:nvPr/>
        </p:nvPicPr>
        <p:blipFill>
          <a:blip r:embed="rId5" cstate="print"/>
          <a:srcRect/>
          <a:stretch>
            <a:fillRect/>
          </a:stretch>
        </p:blipFill>
        <p:spPr bwMode="auto">
          <a:xfrm>
            <a:off x="0" y="715963"/>
            <a:ext cx="9144000" cy="6172200"/>
          </a:xfrm>
          <a:prstGeom prst="rect">
            <a:avLst/>
          </a:prstGeom>
          <a:noFill/>
          <a:ln w="9525">
            <a:noFill/>
            <a:miter lim="800000"/>
            <a:headEnd/>
            <a:tailEnd/>
          </a:ln>
        </p:spPr>
      </p:pic>
      <p:sp>
        <p:nvSpPr>
          <p:cNvPr id="22531" name="Title 1"/>
          <p:cNvSpPr>
            <a:spLocks noGrp="1"/>
          </p:cNvSpPr>
          <p:nvPr>
            <p:ph type="title"/>
          </p:nvPr>
        </p:nvSpPr>
        <p:spPr>
          <a:xfrm>
            <a:off x="457200" y="0"/>
            <a:ext cx="8229600" cy="715963"/>
          </a:xfrm>
        </p:spPr>
        <p:txBody>
          <a:bodyPr/>
          <a:lstStyle/>
          <a:p>
            <a:r>
              <a:rPr lang="en-GB" altLang="en-US" b="1"/>
              <a:t>American Acclimatization Society</a:t>
            </a:r>
            <a:endParaRPr lang="en-GB" altLang="en-US"/>
          </a:p>
        </p:txBody>
      </p:sp>
      <p:sp>
        <p:nvSpPr>
          <p:cNvPr id="22532" name="Content Placeholder 2"/>
          <p:cNvSpPr>
            <a:spLocks noGrp="1"/>
          </p:cNvSpPr>
          <p:nvPr>
            <p:ph idx="1"/>
          </p:nvPr>
        </p:nvSpPr>
        <p:spPr>
          <a:xfrm>
            <a:off x="457200" y="1125538"/>
            <a:ext cx="8229600" cy="5000625"/>
          </a:xfrm>
        </p:spPr>
        <p:txBody>
          <a:bodyPr/>
          <a:lstStyle/>
          <a:p>
            <a:r>
              <a:rPr lang="en-GB" altLang="en-US">
                <a:solidFill>
                  <a:schemeClr val="bg1"/>
                </a:solidFill>
              </a:rPr>
              <a:t>Shakespeare’s birds</a:t>
            </a:r>
          </a:p>
        </p:txBody>
      </p:sp>
      <p:pic>
        <p:nvPicPr>
          <p:cNvPr id="2" name="Video 1">
            <a:hlinkClick r:id="" action="ppaction://media"/>
            <a:extLst>
              <a:ext uri="{FF2B5EF4-FFF2-40B4-BE49-F238E27FC236}">
                <a16:creationId xmlns:a16="http://schemas.microsoft.com/office/drawing/2014/main" id="{006D8D24-5A81-4A9F-B4A8-51BB6772A25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6858000" y="5143500"/>
            <a:ext cx="2285999"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7187"/>
    </mc:Choice>
    <mc:Fallback xmlns="">
      <p:transition spd="slow" advTm="167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755576" y="0"/>
            <a:ext cx="3888432" cy="1412776"/>
          </a:xfrm>
        </p:spPr>
        <p:txBody>
          <a:bodyPr/>
          <a:lstStyle/>
          <a:p>
            <a:pPr algn="l"/>
            <a:r>
              <a:rPr lang="en-GB" altLang="en-US" b="1" dirty="0">
                <a:solidFill>
                  <a:srgbClr val="0070C0"/>
                </a:solidFill>
              </a:rPr>
              <a:t>Key traits of </a:t>
            </a:r>
            <a:br>
              <a:rPr lang="en-GB" altLang="en-US" b="1" dirty="0">
                <a:solidFill>
                  <a:srgbClr val="0070C0"/>
                </a:solidFill>
              </a:rPr>
            </a:br>
            <a:r>
              <a:rPr lang="en-GB" altLang="en-US" b="1" dirty="0">
                <a:solidFill>
                  <a:srgbClr val="0070C0"/>
                </a:solidFill>
              </a:rPr>
              <a:t>invasive birds</a:t>
            </a:r>
          </a:p>
        </p:txBody>
      </p:sp>
      <p:sp>
        <p:nvSpPr>
          <p:cNvPr id="21507" name="Rectangle 3"/>
          <p:cNvSpPr>
            <a:spLocks noGrp="1" noChangeArrowheads="1"/>
          </p:cNvSpPr>
          <p:nvPr>
            <p:ph type="body" idx="1"/>
          </p:nvPr>
        </p:nvSpPr>
        <p:spPr>
          <a:xfrm>
            <a:off x="395536" y="1700808"/>
            <a:ext cx="8229600" cy="4751387"/>
          </a:xfrm>
        </p:spPr>
        <p:txBody>
          <a:bodyPr/>
          <a:lstStyle/>
          <a:p>
            <a:r>
              <a:rPr lang="en-GB" altLang="en-US" dirty="0">
                <a:solidFill>
                  <a:srgbClr val="0070C0"/>
                </a:solidFill>
              </a:rPr>
              <a:t>High survival &amp; reproductive success</a:t>
            </a:r>
          </a:p>
          <a:p>
            <a:pPr lvl="1"/>
            <a:r>
              <a:rPr lang="en-GB" altLang="en-US" dirty="0"/>
              <a:t>Breeding early &amp; throughout year (feral pigeon </a:t>
            </a:r>
            <a:r>
              <a:rPr lang="en-GB" altLang="en-US" i="1" dirty="0"/>
              <a:t>Columba </a:t>
            </a:r>
            <a:r>
              <a:rPr lang="en-GB" altLang="en-US" i="1" dirty="0" err="1"/>
              <a:t>livia</a:t>
            </a:r>
            <a:r>
              <a:rPr lang="en-GB" altLang="en-US" dirty="0"/>
              <a:t>)</a:t>
            </a:r>
          </a:p>
          <a:p>
            <a:r>
              <a:rPr lang="en-GB" altLang="en-US" dirty="0">
                <a:solidFill>
                  <a:srgbClr val="0070C0"/>
                </a:solidFill>
              </a:rPr>
              <a:t>Sociality</a:t>
            </a:r>
          </a:p>
          <a:p>
            <a:pPr lvl="1"/>
            <a:r>
              <a:rPr lang="en-GB" altLang="en-US" dirty="0"/>
              <a:t>E.g. colonial nesting, communal roosting </a:t>
            </a:r>
            <a:r>
              <a:rPr lang="en-GB" altLang="en-US" dirty="0">
                <a:sym typeface="Wingdings" pitchFamily="2" charset="2"/>
              </a:rPr>
              <a:t> </a:t>
            </a:r>
            <a:r>
              <a:rPr lang="en-GB" altLang="en-US" dirty="0"/>
              <a:t>predator avoidance &amp; increased foraging &amp; reproductive success?</a:t>
            </a:r>
          </a:p>
          <a:p>
            <a:r>
              <a:rPr lang="en-GB" altLang="en-US" dirty="0">
                <a:solidFill>
                  <a:srgbClr val="0070C0"/>
                </a:solidFill>
              </a:rPr>
              <a:t>Behavioural flexibility</a:t>
            </a:r>
          </a:p>
          <a:p>
            <a:pPr lvl="1"/>
            <a:r>
              <a:rPr lang="en-GB" altLang="en-US" dirty="0"/>
              <a:t>E.g. variety of nest sites (common </a:t>
            </a:r>
            <a:r>
              <a:rPr lang="en-GB" altLang="en-US" dirty="0" err="1"/>
              <a:t>myna</a:t>
            </a:r>
            <a:r>
              <a:rPr lang="en-GB" altLang="en-US" dirty="0"/>
              <a:t> </a:t>
            </a:r>
            <a:r>
              <a:rPr lang="en-GB" altLang="en-US" i="1" dirty="0" err="1"/>
              <a:t>Acridotheres</a:t>
            </a:r>
            <a:r>
              <a:rPr lang="en-GB" altLang="en-US" i="1" dirty="0"/>
              <a:t> </a:t>
            </a:r>
            <a:r>
              <a:rPr lang="en-GB" altLang="en-US" i="1" dirty="0" err="1"/>
              <a:t>tristis</a:t>
            </a:r>
            <a:r>
              <a:rPr lang="en-GB" altLang="en-US" dirty="0"/>
              <a:t>)</a:t>
            </a:r>
          </a:p>
          <a:p>
            <a:pPr lvl="1"/>
            <a:endParaRPr lang="en-GB" altLang="en-US" dirty="0"/>
          </a:p>
        </p:txBody>
      </p:sp>
      <p:pic>
        <p:nvPicPr>
          <p:cNvPr id="23556" name="Picture 5" descr="File:Columba livia.jpg">
            <a:hlinkClick r:id="rId4"/>
          </p:cNvPr>
          <p:cNvPicPr>
            <a:picLocks noChangeAspect="1" noChangeArrowheads="1"/>
          </p:cNvPicPr>
          <p:nvPr/>
        </p:nvPicPr>
        <p:blipFill>
          <a:blip r:embed="rId5" cstate="print"/>
          <a:srcRect t="18889" b="21889"/>
          <a:stretch>
            <a:fillRect/>
          </a:stretch>
        </p:blipFill>
        <p:spPr bwMode="auto">
          <a:xfrm>
            <a:off x="6300192" y="1"/>
            <a:ext cx="2843808" cy="1561364"/>
          </a:xfrm>
          <a:prstGeom prst="rect">
            <a:avLst/>
          </a:prstGeom>
          <a:noFill/>
          <a:ln w="9525">
            <a:noFill/>
            <a:miter lim="800000"/>
            <a:headEnd/>
            <a:tailEnd/>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1779"/>
    </mc:Choice>
    <mc:Fallback xmlns="">
      <p:transition spd="slow" advTm="131779"/>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0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Psittacula_krameri_NNSS_Image_60"/>
          <p:cNvPicPr>
            <a:picLocks noChangeAspect="1" noChangeArrowheads="1"/>
          </p:cNvPicPr>
          <p:nvPr/>
        </p:nvPicPr>
        <p:blipFill>
          <a:blip r:embed="rId3" cstate="print"/>
          <a:srcRect b="68694"/>
          <a:stretch>
            <a:fillRect/>
          </a:stretch>
        </p:blipFill>
        <p:spPr bwMode="auto">
          <a:xfrm>
            <a:off x="0" y="0"/>
            <a:ext cx="9144000" cy="3068960"/>
          </a:xfrm>
          <a:prstGeom prst="rect">
            <a:avLst/>
          </a:prstGeom>
          <a:solidFill>
            <a:srgbClr val="000000">
              <a:alpha val="43137"/>
            </a:srgbClr>
          </a:solidFill>
          <a:ln w="9525">
            <a:noFill/>
            <a:miter lim="800000"/>
            <a:headEnd/>
            <a:tailEnd/>
          </a:ln>
        </p:spPr>
      </p:pic>
      <p:sp>
        <p:nvSpPr>
          <p:cNvPr id="25603" name="Rectangle 2"/>
          <p:cNvSpPr>
            <a:spLocks noGrp="1" noChangeArrowheads="1"/>
          </p:cNvSpPr>
          <p:nvPr>
            <p:ph type="title"/>
          </p:nvPr>
        </p:nvSpPr>
        <p:spPr>
          <a:xfrm>
            <a:off x="467544" y="0"/>
            <a:ext cx="8229600" cy="1143000"/>
          </a:xfrm>
        </p:spPr>
        <p:txBody>
          <a:bodyPr/>
          <a:lstStyle/>
          <a:p>
            <a:r>
              <a:rPr lang="en-GB" altLang="en-US" sz="3600" b="1" dirty="0">
                <a:solidFill>
                  <a:srgbClr val="FFFF00"/>
                </a:solidFill>
                <a:effectLst>
                  <a:outerShdw blurRad="38100" dist="38100" dir="2700000" algn="tl">
                    <a:srgbClr val="000000">
                      <a:alpha val="43137"/>
                    </a:srgbClr>
                  </a:outerShdw>
                </a:effectLst>
              </a:rPr>
              <a:t>Rose-ringed parakeet </a:t>
            </a:r>
            <a:br>
              <a:rPr lang="en-GB" altLang="en-US" sz="3600" b="1" dirty="0">
                <a:solidFill>
                  <a:srgbClr val="FFFF00"/>
                </a:solidFill>
                <a:effectLst>
                  <a:outerShdw blurRad="38100" dist="38100" dir="2700000" algn="tl">
                    <a:srgbClr val="000000">
                      <a:alpha val="43137"/>
                    </a:srgbClr>
                  </a:outerShdw>
                </a:effectLst>
              </a:rPr>
            </a:br>
            <a:r>
              <a:rPr lang="en-GB" altLang="en-US" sz="3600" b="1" i="1" dirty="0" err="1">
                <a:solidFill>
                  <a:srgbClr val="FFFF00"/>
                </a:solidFill>
                <a:effectLst>
                  <a:outerShdw blurRad="38100" dist="38100" dir="2700000" algn="tl">
                    <a:srgbClr val="000000">
                      <a:alpha val="43137"/>
                    </a:srgbClr>
                  </a:outerShdw>
                </a:effectLst>
              </a:rPr>
              <a:t>Psittacula</a:t>
            </a:r>
            <a:r>
              <a:rPr lang="en-GB" altLang="en-US" sz="3600" b="1" i="1" dirty="0">
                <a:solidFill>
                  <a:srgbClr val="FFFF00"/>
                </a:solidFill>
                <a:effectLst>
                  <a:outerShdw blurRad="38100" dist="38100" dir="2700000" algn="tl">
                    <a:srgbClr val="000000">
                      <a:alpha val="43137"/>
                    </a:srgbClr>
                  </a:outerShdw>
                </a:effectLst>
              </a:rPr>
              <a:t> </a:t>
            </a:r>
            <a:r>
              <a:rPr lang="en-GB" altLang="en-US" sz="3600" b="1" i="1" dirty="0" err="1">
                <a:solidFill>
                  <a:srgbClr val="FFFF00"/>
                </a:solidFill>
                <a:effectLst>
                  <a:outerShdw blurRad="38100" dist="38100" dir="2700000" algn="tl">
                    <a:srgbClr val="000000">
                      <a:alpha val="43137"/>
                    </a:srgbClr>
                  </a:outerShdw>
                </a:effectLst>
              </a:rPr>
              <a:t>krameri</a:t>
            </a:r>
            <a:endParaRPr lang="en-GB" altLang="en-US" sz="3600" b="1" i="1" dirty="0">
              <a:solidFill>
                <a:srgbClr val="FFFF00"/>
              </a:solidFill>
              <a:effectLst>
                <a:outerShdw blurRad="38100" dist="38100" dir="2700000" algn="tl">
                  <a:srgbClr val="000000">
                    <a:alpha val="43137"/>
                  </a:srgbClr>
                </a:outerShdw>
              </a:effectLst>
            </a:endParaRPr>
          </a:p>
        </p:txBody>
      </p:sp>
      <p:sp>
        <p:nvSpPr>
          <p:cNvPr id="25604" name="Rectangle 3"/>
          <p:cNvSpPr>
            <a:spLocks noGrp="1" noChangeArrowheads="1"/>
          </p:cNvSpPr>
          <p:nvPr>
            <p:ph type="body" idx="1"/>
          </p:nvPr>
        </p:nvSpPr>
        <p:spPr>
          <a:xfrm>
            <a:off x="467544" y="3068960"/>
            <a:ext cx="8229600" cy="3455988"/>
          </a:xfrm>
          <a:solidFill>
            <a:schemeClr val="bg1">
              <a:alpha val="30980"/>
            </a:schemeClr>
          </a:solidFill>
        </p:spPr>
        <p:txBody>
          <a:bodyPr/>
          <a:lstStyle/>
          <a:p>
            <a:pPr>
              <a:buNone/>
            </a:pPr>
            <a:r>
              <a:rPr lang="en-GB" altLang="en-US" b="1" dirty="0"/>
              <a:t>1. Enemy release hypothesis</a:t>
            </a:r>
          </a:p>
          <a:p>
            <a:pPr lvl="1"/>
            <a:r>
              <a:rPr lang="en-GB" altLang="en-US" dirty="0"/>
              <a:t>supported by heavy nest predation in native India, </a:t>
            </a:r>
            <a:r>
              <a:rPr lang="en-GB" altLang="en-US" dirty="0" err="1"/>
              <a:t>cf</a:t>
            </a:r>
            <a:r>
              <a:rPr lang="en-GB" altLang="en-US" dirty="0"/>
              <a:t> invaded UK</a:t>
            </a:r>
          </a:p>
          <a:p>
            <a:pPr>
              <a:buNone/>
            </a:pPr>
            <a:r>
              <a:rPr lang="en-GB" altLang="en-US" b="1" dirty="0"/>
              <a:t>2. Climate-matching hypothesis</a:t>
            </a:r>
          </a:p>
          <a:p>
            <a:pPr lvl="1"/>
            <a:r>
              <a:rPr lang="en-GB" altLang="en-US" dirty="0"/>
              <a:t>supported by higher reproductive success in invaded Mediterranean </a:t>
            </a:r>
            <a:r>
              <a:rPr lang="en-GB" altLang="en-US" dirty="0" err="1"/>
              <a:t>cf</a:t>
            </a:r>
            <a:r>
              <a:rPr lang="en-GB" altLang="en-US" dirty="0"/>
              <a:t> invaded UK</a:t>
            </a:r>
          </a:p>
          <a:p>
            <a:pPr lvl="1"/>
            <a:endParaRPr lang="en-GB" altLang="en-US" dirty="0"/>
          </a:p>
          <a:p>
            <a:pPr lvl="1"/>
            <a:endParaRPr lang="en-GB" altLang="en-US" dirty="0"/>
          </a:p>
        </p:txBody>
      </p:sp>
      <p:sp>
        <p:nvSpPr>
          <p:cNvPr id="25605" name="Text Box 5"/>
          <p:cNvSpPr txBox="1">
            <a:spLocks noChangeArrowheads="1"/>
          </p:cNvSpPr>
          <p:nvPr/>
        </p:nvSpPr>
        <p:spPr bwMode="auto">
          <a:xfrm>
            <a:off x="6012160" y="2708920"/>
            <a:ext cx="1114425" cy="274637"/>
          </a:xfrm>
          <a:prstGeom prst="rect">
            <a:avLst/>
          </a:prstGeom>
          <a:noFill/>
          <a:ln w="9525">
            <a:noFill/>
            <a:miter lim="800000"/>
            <a:headEnd/>
            <a:tailEnd/>
          </a:ln>
        </p:spPr>
        <p:txBody>
          <a:bodyPr wrap="none">
            <a:spAutoFit/>
          </a:bodyPr>
          <a:lstStyle/>
          <a:p>
            <a:r>
              <a:rPr lang="en-GB" altLang="en-US" sz="1200" dirty="0">
                <a:solidFill>
                  <a:schemeClr val="bg1"/>
                </a:solidFill>
              </a:rPr>
              <a:t>Image: NNSS</a:t>
            </a:r>
          </a:p>
        </p:txBody>
      </p:sp>
    </p:spTree>
  </p:cSld>
  <p:clrMapOvr>
    <a:masterClrMapping/>
  </p:clrMapOvr>
  <mc:AlternateContent xmlns:mc="http://schemas.openxmlformats.org/markup-compatibility/2006" xmlns:p14="http://schemas.microsoft.com/office/powerpoint/2010/main">
    <mc:Choice Requires="p14">
      <p:transition spd="slow" p14:dur="2000" advTm="143203"/>
    </mc:Choice>
    <mc:Fallback xmlns="">
      <p:transition spd="slow" advTm="14320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p:cNvSpPr>
          <p:nvPr>
            <p:ph type="title"/>
          </p:nvPr>
        </p:nvSpPr>
        <p:spPr>
          <a:xfrm>
            <a:off x="457200" y="0"/>
            <a:ext cx="8229600" cy="1143000"/>
          </a:xfrm>
        </p:spPr>
        <p:txBody>
          <a:bodyPr/>
          <a:lstStyle/>
          <a:p>
            <a:pPr eaLnBrk="1" hangingPunct="1"/>
            <a:r>
              <a:rPr lang="en-GB" dirty="0"/>
              <a:t>Invasive Species 1</a:t>
            </a:r>
          </a:p>
        </p:txBody>
      </p:sp>
      <p:sp>
        <p:nvSpPr>
          <p:cNvPr id="4098" name="Content Placeholder 2"/>
          <p:cNvSpPr>
            <a:spLocks noGrp="1"/>
          </p:cNvSpPr>
          <p:nvPr>
            <p:ph sz="half" idx="1"/>
          </p:nvPr>
        </p:nvSpPr>
        <p:spPr>
          <a:xfrm>
            <a:off x="457200" y="1394205"/>
            <a:ext cx="4038600" cy="4525963"/>
          </a:xfrm>
        </p:spPr>
        <p:txBody>
          <a:bodyPr/>
          <a:lstStyle/>
          <a:p>
            <a:pPr>
              <a:buFont typeface="Arial" charset="0"/>
              <a:buNone/>
            </a:pPr>
            <a:r>
              <a:rPr lang="en-GB" sz="2400" dirty="0"/>
              <a:t>PART </a:t>
            </a:r>
            <a:r>
              <a:rPr lang="en-GB" sz="2400" dirty="0" err="1"/>
              <a:t>i</a:t>
            </a:r>
            <a:endParaRPr lang="en-GB" sz="2400" dirty="0"/>
          </a:p>
          <a:p>
            <a:r>
              <a:rPr lang="en-GB" sz="2400" dirty="0"/>
              <a:t>Terminology</a:t>
            </a:r>
          </a:p>
          <a:p>
            <a:r>
              <a:rPr lang="en-GB" sz="2400" dirty="0"/>
              <a:t>Invasiveness</a:t>
            </a:r>
          </a:p>
          <a:p>
            <a:endParaRPr lang="en-GB" sz="2400" dirty="0"/>
          </a:p>
          <a:p>
            <a:pPr marL="0" indent="0">
              <a:buNone/>
            </a:pPr>
            <a:r>
              <a:rPr lang="en-GB" sz="2400" dirty="0"/>
              <a:t>PART ii</a:t>
            </a:r>
          </a:p>
          <a:p>
            <a:r>
              <a:rPr lang="en-GB" sz="2400" dirty="0"/>
              <a:t>Biotic homogenisation</a:t>
            </a:r>
          </a:p>
          <a:p>
            <a:r>
              <a:rPr lang="en-GB" sz="2400" dirty="0"/>
              <a:t>Invasive species as a threat to biodiversity</a:t>
            </a:r>
          </a:p>
          <a:p>
            <a:endParaRPr lang="en-GB" sz="2400" dirty="0"/>
          </a:p>
          <a:p>
            <a:pPr marL="0" indent="0">
              <a:buNone/>
            </a:pPr>
            <a:r>
              <a:rPr lang="en-GB" sz="2400" dirty="0"/>
              <a:t>PART iii</a:t>
            </a:r>
          </a:p>
          <a:p>
            <a:r>
              <a:rPr lang="en-GB" sz="2400" dirty="0"/>
              <a:t>Ecological traits of invasive species</a:t>
            </a:r>
            <a:br>
              <a:rPr lang="en-GB" sz="2400" dirty="0"/>
            </a:br>
            <a:endParaRPr lang="en-GB" sz="2400" dirty="0"/>
          </a:p>
          <a:p>
            <a:pPr>
              <a:buNone/>
            </a:pPr>
            <a:endParaRPr lang="en-GB" sz="2400" dirty="0"/>
          </a:p>
        </p:txBody>
      </p:sp>
      <p:sp>
        <p:nvSpPr>
          <p:cNvPr id="2" name="Content Placeholder 1">
            <a:extLst>
              <a:ext uri="{FF2B5EF4-FFF2-40B4-BE49-F238E27FC236}">
                <a16:creationId xmlns:a16="http://schemas.microsoft.com/office/drawing/2014/main" id="{F978FE3A-D9D5-4C5E-8EC5-5CE9446C1817}"/>
              </a:ext>
            </a:extLst>
          </p:cNvPr>
          <p:cNvSpPr>
            <a:spLocks noGrp="1"/>
          </p:cNvSpPr>
          <p:nvPr>
            <p:ph sz="half" idx="2"/>
          </p:nvPr>
        </p:nvSpPr>
        <p:spPr>
          <a:xfrm>
            <a:off x="4648200" y="1394205"/>
            <a:ext cx="4038600" cy="4525963"/>
          </a:xfrm>
        </p:spPr>
        <p:txBody>
          <a:bodyPr/>
          <a:lstStyle/>
          <a:p>
            <a:pPr marL="0" indent="0">
              <a:buNone/>
            </a:pPr>
            <a:r>
              <a:rPr lang="en-GB" sz="2400" dirty="0"/>
              <a:t>PART iv</a:t>
            </a:r>
          </a:p>
          <a:p>
            <a:r>
              <a:rPr lang="en-GB" sz="2400" dirty="0"/>
              <a:t>Differences in susceptibility between ecosystems / regions</a:t>
            </a:r>
          </a:p>
          <a:p>
            <a:pPr marL="0" indent="0">
              <a:buNone/>
            </a:pPr>
            <a:endParaRPr lang="en-US" sz="2400" dirty="0"/>
          </a:p>
          <a:p>
            <a:pPr>
              <a:buFont typeface="Arial" charset="0"/>
              <a:buNone/>
            </a:pPr>
            <a:r>
              <a:rPr lang="en-GB" sz="2400" b="1" dirty="0">
                <a:solidFill>
                  <a:srgbClr val="0070C0"/>
                </a:solidFill>
              </a:rPr>
              <a:t>In other lectures</a:t>
            </a:r>
          </a:p>
          <a:p>
            <a:r>
              <a:rPr lang="en-GB" sz="2400" dirty="0">
                <a:solidFill>
                  <a:srgbClr val="0070C0"/>
                </a:solidFill>
              </a:rPr>
              <a:t>Effects on biodiversity / other impacts</a:t>
            </a:r>
          </a:p>
          <a:p>
            <a:r>
              <a:rPr lang="en-GB" sz="2400" dirty="0">
                <a:solidFill>
                  <a:srgbClr val="0070C0"/>
                </a:solidFill>
              </a:rPr>
              <a:t>Invasion pathways</a:t>
            </a:r>
          </a:p>
          <a:p>
            <a:r>
              <a:rPr lang="en-GB" sz="2400" dirty="0">
                <a:solidFill>
                  <a:srgbClr val="0070C0"/>
                </a:solidFill>
              </a:rPr>
              <a:t>Native invaders </a:t>
            </a:r>
          </a:p>
          <a:p>
            <a:r>
              <a:rPr lang="en-GB" sz="2400" dirty="0">
                <a:solidFill>
                  <a:srgbClr val="0070C0"/>
                </a:solidFill>
              </a:rPr>
              <a:t>Tracking and managing invasions (</a:t>
            </a:r>
            <a:r>
              <a:rPr lang="en-GB" sz="2400" dirty="0" err="1">
                <a:solidFill>
                  <a:srgbClr val="0070C0"/>
                </a:solidFill>
              </a:rPr>
              <a:t>inc.</a:t>
            </a:r>
            <a:r>
              <a:rPr lang="en-GB" sz="2400" dirty="0">
                <a:solidFill>
                  <a:srgbClr val="0070C0"/>
                </a:solidFill>
              </a:rPr>
              <a:t> uses of new technology)</a:t>
            </a:r>
          </a:p>
          <a:p>
            <a:pPr marL="0" indent="0">
              <a:buNone/>
            </a:pPr>
            <a:endParaRPr lang="en-US" sz="2400" dirty="0"/>
          </a:p>
        </p:txBody>
      </p:sp>
    </p:spTree>
    <p:extLst>
      <p:ext uri="{BB962C8B-B14F-4D97-AF65-F5344CB8AC3E}">
        <p14:creationId xmlns:p14="http://schemas.microsoft.com/office/powerpoint/2010/main" val="1978332412"/>
      </p:ext>
    </p:extLst>
  </p:cSld>
  <p:clrMapOvr>
    <a:masterClrMapping/>
  </p:clrMapOvr>
  <mc:AlternateContent xmlns:mc="http://schemas.openxmlformats.org/markup-compatibility/2006" xmlns:p14="http://schemas.microsoft.com/office/powerpoint/2010/main">
    <mc:Choice Requires="p14">
      <p:transition spd="slow" p14:dur="2000" advTm="119374"/>
    </mc:Choice>
    <mc:Fallback xmlns="">
      <p:transition spd="slow" advTm="11937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p:cNvSpPr>
          <p:nvPr>
            <p:ph type="title"/>
          </p:nvPr>
        </p:nvSpPr>
        <p:spPr>
          <a:xfrm>
            <a:off x="457200" y="0"/>
            <a:ext cx="8229600" cy="1143000"/>
          </a:xfrm>
        </p:spPr>
        <p:txBody>
          <a:bodyPr/>
          <a:lstStyle/>
          <a:p>
            <a:pPr eaLnBrk="1" hangingPunct="1"/>
            <a:r>
              <a:rPr lang="en-GB" dirty="0"/>
              <a:t>Invasive Species 1</a:t>
            </a:r>
          </a:p>
        </p:txBody>
      </p:sp>
      <p:sp>
        <p:nvSpPr>
          <p:cNvPr id="4098" name="Content Placeholder 2"/>
          <p:cNvSpPr>
            <a:spLocks noGrp="1"/>
          </p:cNvSpPr>
          <p:nvPr>
            <p:ph sz="half" idx="1"/>
          </p:nvPr>
        </p:nvSpPr>
        <p:spPr>
          <a:xfrm>
            <a:off x="457200" y="1394205"/>
            <a:ext cx="4038600" cy="4525963"/>
          </a:xfrm>
        </p:spPr>
        <p:txBody>
          <a:bodyPr/>
          <a:lstStyle/>
          <a:p>
            <a:pPr>
              <a:buFont typeface="Arial" charset="0"/>
              <a:buNone/>
            </a:pPr>
            <a:r>
              <a:rPr lang="en-GB" sz="2400" dirty="0">
                <a:solidFill>
                  <a:schemeClr val="bg1">
                    <a:lumMod val="50000"/>
                  </a:schemeClr>
                </a:solidFill>
              </a:rPr>
              <a:t>PART </a:t>
            </a:r>
            <a:r>
              <a:rPr lang="en-GB" sz="2400" dirty="0" err="1">
                <a:solidFill>
                  <a:schemeClr val="bg1">
                    <a:lumMod val="50000"/>
                  </a:schemeClr>
                </a:solidFill>
              </a:rPr>
              <a:t>i</a:t>
            </a:r>
            <a:endParaRPr lang="en-GB" sz="2400" dirty="0">
              <a:solidFill>
                <a:schemeClr val="bg1">
                  <a:lumMod val="50000"/>
                </a:schemeClr>
              </a:solidFill>
            </a:endParaRPr>
          </a:p>
          <a:p>
            <a:r>
              <a:rPr lang="en-GB" sz="2400" dirty="0">
                <a:solidFill>
                  <a:schemeClr val="bg1">
                    <a:lumMod val="50000"/>
                  </a:schemeClr>
                </a:solidFill>
              </a:rPr>
              <a:t>Terminology</a:t>
            </a:r>
          </a:p>
          <a:p>
            <a:r>
              <a:rPr lang="en-GB" sz="2400" dirty="0">
                <a:solidFill>
                  <a:schemeClr val="bg1">
                    <a:lumMod val="50000"/>
                  </a:schemeClr>
                </a:solidFill>
              </a:rPr>
              <a:t>Invasiveness</a:t>
            </a:r>
          </a:p>
          <a:p>
            <a:endParaRPr lang="en-GB" sz="2400" dirty="0">
              <a:solidFill>
                <a:schemeClr val="bg1">
                  <a:lumMod val="50000"/>
                </a:schemeClr>
              </a:solidFill>
            </a:endParaRPr>
          </a:p>
          <a:p>
            <a:pPr marL="0" indent="0">
              <a:buNone/>
            </a:pPr>
            <a:r>
              <a:rPr lang="en-GB" sz="2400" dirty="0">
                <a:solidFill>
                  <a:schemeClr val="bg1">
                    <a:lumMod val="50000"/>
                  </a:schemeClr>
                </a:solidFill>
              </a:rPr>
              <a:t>PART ii</a:t>
            </a:r>
          </a:p>
          <a:p>
            <a:r>
              <a:rPr lang="en-GB" sz="2400" dirty="0">
                <a:solidFill>
                  <a:schemeClr val="bg1">
                    <a:lumMod val="50000"/>
                  </a:schemeClr>
                </a:solidFill>
              </a:rPr>
              <a:t>Biotic homogenisation</a:t>
            </a:r>
          </a:p>
          <a:p>
            <a:r>
              <a:rPr lang="en-GB" sz="2400" dirty="0">
                <a:solidFill>
                  <a:schemeClr val="bg1">
                    <a:lumMod val="50000"/>
                  </a:schemeClr>
                </a:solidFill>
              </a:rPr>
              <a:t>Invasive species as a threat to biodiversity</a:t>
            </a:r>
          </a:p>
          <a:p>
            <a:endParaRPr lang="en-GB" sz="2400" dirty="0">
              <a:solidFill>
                <a:schemeClr val="bg1">
                  <a:lumMod val="50000"/>
                </a:schemeClr>
              </a:solidFill>
            </a:endParaRPr>
          </a:p>
          <a:p>
            <a:pPr marL="0" indent="0">
              <a:buNone/>
            </a:pPr>
            <a:r>
              <a:rPr lang="en-GB" sz="2400" dirty="0">
                <a:solidFill>
                  <a:schemeClr val="bg1">
                    <a:lumMod val="50000"/>
                  </a:schemeClr>
                </a:solidFill>
              </a:rPr>
              <a:t>PART iii</a:t>
            </a:r>
          </a:p>
          <a:p>
            <a:r>
              <a:rPr lang="en-GB" sz="2400" dirty="0">
                <a:solidFill>
                  <a:schemeClr val="bg1">
                    <a:lumMod val="50000"/>
                  </a:schemeClr>
                </a:solidFill>
              </a:rPr>
              <a:t>Ecological traits of invasive species</a:t>
            </a:r>
            <a:br>
              <a:rPr lang="en-GB" sz="2400" dirty="0">
                <a:solidFill>
                  <a:schemeClr val="bg1">
                    <a:lumMod val="50000"/>
                  </a:schemeClr>
                </a:solidFill>
              </a:rPr>
            </a:br>
            <a:endParaRPr lang="en-GB" sz="2400" dirty="0">
              <a:solidFill>
                <a:schemeClr val="bg1">
                  <a:lumMod val="50000"/>
                </a:schemeClr>
              </a:solidFill>
            </a:endParaRPr>
          </a:p>
          <a:p>
            <a:pPr>
              <a:buNone/>
            </a:pPr>
            <a:endParaRPr lang="en-GB" sz="2400" dirty="0">
              <a:solidFill>
                <a:schemeClr val="bg1">
                  <a:lumMod val="50000"/>
                </a:schemeClr>
              </a:solidFill>
            </a:endParaRPr>
          </a:p>
        </p:txBody>
      </p:sp>
      <p:sp>
        <p:nvSpPr>
          <p:cNvPr id="2" name="Content Placeholder 1">
            <a:extLst>
              <a:ext uri="{FF2B5EF4-FFF2-40B4-BE49-F238E27FC236}">
                <a16:creationId xmlns:a16="http://schemas.microsoft.com/office/drawing/2014/main" id="{F978FE3A-D9D5-4C5E-8EC5-5CE9446C1817}"/>
              </a:ext>
            </a:extLst>
          </p:cNvPr>
          <p:cNvSpPr>
            <a:spLocks noGrp="1"/>
          </p:cNvSpPr>
          <p:nvPr>
            <p:ph sz="half" idx="2"/>
          </p:nvPr>
        </p:nvSpPr>
        <p:spPr>
          <a:xfrm>
            <a:off x="4648200" y="1394205"/>
            <a:ext cx="4038600" cy="4525963"/>
          </a:xfrm>
        </p:spPr>
        <p:txBody>
          <a:bodyPr/>
          <a:lstStyle/>
          <a:p>
            <a:pPr marL="0" indent="0">
              <a:buNone/>
            </a:pPr>
            <a:r>
              <a:rPr lang="en-GB" sz="2400" dirty="0">
                <a:solidFill>
                  <a:srgbClr val="000000"/>
                </a:solidFill>
              </a:rPr>
              <a:t>PART iv</a:t>
            </a:r>
          </a:p>
          <a:p>
            <a:r>
              <a:rPr lang="en-GB" sz="2400" dirty="0">
                <a:solidFill>
                  <a:srgbClr val="000000"/>
                </a:solidFill>
              </a:rPr>
              <a:t>Differences in susceptibility between ecosystems / regions</a:t>
            </a:r>
          </a:p>
          <a:p>
            <a:pPr marL="0" indent="0">
              <a:buNone/>
            </a:pPr>
            <a:endParaRPr lang="en-US" sz="2400" dirty="0">
              <a:solidFill>
                <a:srgbClr val="000000"/>
              </a:solidFill>
            </a:endParaRPr>
          </a:p>
          <a:p>
            <a:pPr marL="0" indent="0">
              <a:buNone/>
            </a:pPr>
            <a:endParaRPr lang="en-US" sz="2400" dirty="0">
              <a:solidFill>
                <a:srgbClr val="000000"/>
              </a:solidFill>
            </a:endParaRPr>
          </a:p>
        </p:txBody>
      </p:sp>
    </p:spTree>
    <p:extLst>
      <p:ext uri="{BB962C8B-B14F-4D97-AF65-F5344CB8AC3E}">
        <p14:creationId xmlns:p14="http://schemas.microsoft.com/office/powerpoint/2010/main" val="746920453"/>
      </p:ext>
    </p:extLst>
  </p:cSld>
  <p:clrMapOvr>
    <a:masterClrMapping/>
  </p:clrMapOvr>
  <mc:AlternateContent xmlns:mc="http://schemas.openxmlformats.org/markup-compatibility/2006" xmlns:p14="http://schemas.microsoft.com/office/powerpoint/2010/main">
    <mc:Choice Requires="p14">
      <p:transition spd="slow" p14:dur="2000" advTm="29350"/>
    </mc:Choice>
    <mc:Fallback xmlns="">
      <p:transition spd="slow" advTm="2935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p:txBody>
          <a:bodyPr rtlCol="0">
            <a:normAutofit fontScale="90000"/>
          </a:bodyPr>
          <a:lstStyle/>
          <a:p>
            <a:pPr eaLnBrk="1" fontAlgn="auto" hangingPunct="1">
              <a:spcAft>
                <a:spcPts val="0"/>
              </a:spcAft>
              <a:defRPr/>
            </a:pPr>
            <a:r>
              <a:rPr lang="en-GB" sz="4000" b="1" dirty="0"/>
              <a:t>Some ecosystems are more vulnerable to invasion than others</a:t>
            </a:r>
          </a:p>
        </p:txBody>
      </p:sp>
      <p:sp>
        <p:nvSpPr>
          <p:cNvPr id="29699" name="Rectangle 6"/>
          <p:cNvSpPr>
            <a:spLocks noGrp="1" noChangeArrowheads="1"/>
          </p:cNvSpPr>
          <p:nvPr>
            <p:ph type="body" idx="1"/>
          </p:nvPr>
        </p:nvSpPr>
        <p:spPr>
          <a:xfrm>
            <a:off x="468313" y="1700213"/>
            <a:ext cx="8229600" cy="4525962"/>
          </a:xfrm>
        </p:spPr>
        <p:txBody>
          <a:bodyPr/>
          <a:lstStyle/>
          <a:p>
            <a:pPr eaLnBrk="1" hangingPunct="1"/>
            <a:r>
              <a:rPr lang="en-GB" dirty="0"/>
              <a:t>Islands</a:t>
            </a:r>
          </a:p>
          <a:p>
            <a:pPr lvl="1" eaLnBrk="1" hangingPunct="1"/>
            <a:r>
              <a:rPr lang="en-GB" dirty="0"/>
              <a:t>Depauperate</a:t>
            </a:r>
          </a:p>
          <a:p>
            <a:pPr lvl="1" eaLnBrk="1" hangingPunct="1"/>
            <a:r>
              <a:rPr lang="en-GB" dirty="0"/>
              <a:t>Few predators</a:t>
            </a:r>
          </a:p>
          <a:p>
            <a:pPr lvl="1" eaLnBrk="1" hangingPunct="1"/>
            <a:r>
              <a:rPr lang="en-GB" dirty="0"/>
              <a:t>Few competitors</a:t>
            </a:r>
          </a:p>
          <a:p>
            <a:pPr lvl="1" eaLnBrk="1" hangingPunct="1"/>
            <a:r>
              <a:rPr lang="en-GB" dirty="0"/>
              <a:t>Free niches</a:t>
            </a:r>
          </a:p>
          <a:p>
            <a:pPr lvl="1" eaLnBrk="1" hangingPunct="1"/>
            <a:r>
              <a:rPr lang="en-GB" dirty="0"/>
              <a:t>High endemism</a:t>
            </a:r>
            <a:br>
              <a:rPr lang="en-GB" dirty="0"/>
            </a:br>
            <a:endParaRPr lang="en-GB" dirty="0"/>
          </a:p>
          <a:p>
            <a:pPr eaLnBrk="1" hangingPunct="1"/>
            <a:r>
              <a:rPr lang="en-GB" dirty="0"/>
              <a:t>Mauritius &amp; Hawaii cf. GB</a:t>
            </a:r>
          </a:p>
          <a:p>
            <a:pPr eaLnBrk="1" hangingPunct="1"/>
            <a:endParaRPr lang="en-GB" dirty="0"/>
          </a:p>
        </p:txBody>
      </p:sp>
      <p:pic>
        <p:nvPicPr>
          <p:cNvPr id="29700" name="Picture 5" descr="http://www.thecartoonsite.com/cartoons/0002.gif"/>
          <p:cNvPicPr>
            <a:picLocks noChangeAspect="1" noChangeArrowheads="1"/>
          </p:cNvPicPr>
          <p:nvPr/>
        </p:nvPicPr>
        <p:blipFill>
          <a:blip r:embed="rId3" cstate="print"/>
          <a:srcRect/>
          <a:stretch>
            <a:fillRect/>
          </a:stretch>
        </p:blipFill>
        <p:spPr bwMode="auto">
          <a:xfrm>
            <a:off x="5148263" y="1844675"/>
            <a:ext cx="3322637" cy="331311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136409"/>
    </mc:Choice>
    <mc:Fallback xmlns="">
      <p:transition spd="slow" advTm="13640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6"/>
          <p:cNvSpPr>
            <a:spLocks noGrp="1" noChangeArrowheads="1"/>
          </p:cNvSpPr>
          <p:nvPr>
            <p:ph type="body" idx="1"/>
          </p:nvPr>
        </p:nvSpPr>
        <p:spPr>
          <a:xfrm>
            <a:off x="468313" y="1700213"/>
            <a:ext cx="8229600" cy="4525962"/>
          </a:xfrm>
        </p:spPr>
        <p:txBody>
          <a:bodyPr/>
          <a:lstStyle/>
          <a:p>
            <a:pPr eaLnBrk="1" hangingPunct="1"/>
            <a:r>
              <a:rPr lang="en-GB" dirty="0"/>
              <a:t>In Europe patterns of habitat invasions consistent between regions</a:t>
            </a:r>
          </a:p>
          <a:p>
            <a:pPr lvl="1" eaLnBrk="1" hangingPunct="1"/>
            <a:r>
              <a:rPr lang="en-GB" dirty="0"/>
              <a:t>few alien plants in environmentally extreme &amp; nutrient-poor habitats</a:t>
            </a:r>
          </a:p>
          <a:p>
            <a:pPr lvl="1" eaLnBrk="1" hangingPunct="1"/>
            <a:r>
              <a:rPr lang="en-GB" dirty="0"/>
              <a:t>many aliens in frequently disturbed habitats with fluctuating nutrient availability</a:t>
            </a:r>
          </a:p>
          <a:p>
            <a:pPr eaLnBrk="1" hangingPunct="1"/>
            <a:r>
              <a:rPr lang="en-GB" sz="2000" dirty="0" err="1"/>
              <a:t>Chytry</a:t>
            </a:r>
            <a:r>
              <a:rPr lang="en-GB" sz="2000" dirty="0"/>
              <a:t> </a:t>
            </a:r>
            <a:r>
              <a:rPr lang="en-GB" sz="2000" i="1" dirty="0"/>
              <a:t>et al.</a:t>
            </a:r>
            <a:r>
              <a:rPr lang="en-GB" sz="2000" dirty="0"/>
              <a:t> (2008) </a:t>
            </a:r>
            <a:r>
              <a:rPr lang="en-GB" sz="2000" i="1" dirty="0"/>
              <a:t>J. Applied Ecol. </a:t>
            </a:r>
            <a:r>
              <a:rPr lang="en-GB" sz="2000" dirty="0"/>
              <a:t>45: 448-458</a:t>
            </a:r>
          </a:p>
        </p:txBody>
      </p:sp>
      <p:sp>
        <p:nvSpPr>
          <p:cNvPr id="6" name="Rectangle 4"/>
          <p:cNvSpPr>
            <a:spLocks noGrp="1" noChangeArrowheads="1"/>
          </p:cNvSpPr>
          <p:nvPr>
            <p:ph type="title"/>
          </p:nvPr>
        </p:nvSpPr>
        <p:spPr>
          <a:xfrm>
            <a:off x="457200" y="274638"/>
            <a:ext cx="8229600" cy="1143000"/>
          </a:xfrm>
        </p:spPr>
        <p:txBody>
          <a:bodyPr rtlCol="0">
            <a:normAutofit fontScale="90000"/>
          </a:bodyPr>
          <a:lstStyle/>
          <a:p>
            <a:pPr eaLnBrk="1" fontAlgn="auto" hangingPunct="1">
              <a:spcAft>
                <a:spcPts val="0"/>
              </a:spcAft>
              <a:defRPr/>
            </a:pPr>
            <a:r>
              <a:rPr lang="en-GB" sz="4000" b="1" dirty="0"/>
              <a:t>Some ecosystems are more vulnerable to invasion than others</a:t>
            </a:r>
          </a:p>
        </p:txBody>
      </p:sp>
    </p:spTree>
  </p:cSld>
  <p:clrMapOvr>
    <a:masterClrMapping/>
  </p:clrMapOvr>
  <mc:AlternateContent xmlns:mc="http://schemas.openxmlformats.org/markup-compatibility/2006" xmlns:p14="http://schemas.microsoft.com/office/powerpoint/2010/main">
    <mc:Choice Requires="p14">
      <p:transition spd="slow" p14:dur="2000" advTm="94185"/>
    </mc:Choice>
    <mc:Fallback xmlns="">
      <p:transition spd="slow" advTm="9418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title"/>
          </p:nvPr>
        </p:nvSpPr>
        <p:spPr/>
        <p:txBody>
          <a:bodyPr/>
          <a:lstStyle/>
          <a:p>
            <a:pPr eaLnBrk="1" hangingPunct="1"/>
            <a:r>
              <a:rPr lang="en-GB" dirty="0"/>
              <a:t>Alien species in England</a:t>
            </a:r>
          </a:p>
        </p:txBody>
      </p:sp>
      <p:graphicFrame>
        <p:nvGraphicFramePr>
          <p:cNvPr id="31747" name="Object 9"/>
          <p:cNvGraphicFramePr>
            <a:graphicFrameLocks noGrp="1" noChangeAspect="1"/>
          </p:cNvGraphicFramePr>
          <p:nvPr>
            <p:ph idx="1"/>
          </p:nvPr>
        </p:nvGraphicFramePr>
        <p:xfrm>
          <a:off x="0" y="1700213"/>
          <a:ext cx="9144000" cy="4048125"/>
        </p:xfrm>
        <a:graphic>
          <a:graphicData uri="http://schemas.openxmlformats.org/presentationml/2006/ole">
            <mc:AlternateContent xmlns:mc="http://schemas.openxmlformats.org/markup-compatibility/2006">
              <mc:Choice xmlns:v="urn:schemas-microsoft-com:vml" Requires="v">
                <p:oleObj spid="_x0000_s31803" name="Chart" r:id="rId4" imgW="9534525" imgH="7277100" progId="Excel.Sheet.8">
                  <p:embed/>
                </p:oleObj>
              </mc:Choice>
              <mc:Fallback>
                <p:oleObj name="Chart" r:id="rId4" imgW="9534525" imgH="7277100" progId="Excel.Sheet.8">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l="7497" t="21326" r="7469" b="29358"/>
                      <a:stretch>
                        <a:fillRect/>
                      </a:stretch>
                    </p:blipFill>
                    <p:spPr bwMode="auto">
                      <a:xfrm>
                        <a:off x="0" y="1700213"/>
                        <a:ext cx="9144000"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48" name="Text Box 11"/>
          <p:cNvSpPr txBox="1">
            <a:spLocks noChangeArrowheads="1"/>
          </p:cNvSpPr>
          <p:nvPr/>
        </p:nvSpPr>
        <p:spPr bwMode="auto">
          <a:xfrm>
            <a:off x="250825" y="5734050"/>
            <a:ext cx="6870700" cy="884238"/>
          </a:xfrm>
          <a:prstGeom prst="rect">
            <a:avLst/>
          </a:prstGeom>
          <a:noFill/>
          <a:ln w="9525">
            <a:noFill/>
            <a:miter lim="800000"/>
            <a:headEnd/>
            <a:tailEnd/>
          </a:ln>
        </p:spPr>
        <p:txBody>
          <a:bodyPr wrap="none">
            <a:spAutoFit/>
          </a:bodyPr>
          <a:lstStyle/>
          <a:p>
            <a:r>
              <a:rPr lang="en-GB" sz="3200">
                <a:latin typeface="Calibri" pitchFamily="34" charset="0"/>
              </a:rPr>
              <a:t>N = 1413 </a:t>
            </a:r>
            <a:r>
              <a:rPr lang="en-GB" sz="2000">
                <a:latin typeface="Calibri" pitchFamily="34" charset="0"/>
              </a:rPr>
              <a:t>(excludes garden species &amp; rarer vascular plants)</a:t>
            </a:r>
          </a:p>
          <a:p>
            <a:r>
              <a:rPr lang="en-GB" sz="2000">
                <a:latin typeface="Calibri" pitchFamily="34" charset="0"/>
              </a:rPr>
              <a:t>Source: Hill et al., 2005 (</a:t>
            </a:r>
            <a:r>
              <a:rPr lang="en-GB">
                <a:latin typeface="Calibri" pitchFamily="34" charset="0"/>
              </a:rPr>
              <a:t>English Nature audit)</a:t>
            </a:r>
          </a:p>
        </p:txBody>
      </p:sp>
    </p:spTree>
  </p:cSld>
  <p:clrMapOvr>
    <a:masterClrMapping/>
  </p:clrMapOvr>
  <mc:AlternateContent xmlns:mc="http://schemas.openxmlformats.org/markup-compatibility/2006" xmlns:p14="http://schemas.microsoft.com/office/powerpoint/2010/main">
    <mc:Choice Requires="p14">
      <p:transition spd="slow" p14:dur="2000" advTm="167981"/>
    </mc:Choice>
    <mc:Fallback xmlns="">
      <p:transition spd="slow" advTm="16798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title"/>
          </p:nvPr>
        </p:nvSpPr>
        <p:spPr/>
        <p:txBody>
          <a:bodyPr/>
          <a:lstStyle/>
          <a:p>
            <a:pPr eaLnBrk="1" hangingPunct="1"/>
            <a:r>
              <a:rPr lang="en-GB"/>
              <a:t>Invaded habitats (England)</a:t>
            </a:r>
          </a:p>
        </p:txBody>
      </p:sp>
      <p:graphicFrame>
        <p:nvGraphicFramePr>
          <p:cNvPr id="32771" name="Object 7"/>
          <p:cNvGraphicFramePr>
            <a:graphicFrameLocks noGrp="1" noChangeAspect="1"/>
          </p:cNvGraphicFramePr>
          <p:nvPr>
            <p:ph idx="1"/>
          </p:nvPr>
        </p:nvGraphicFramePr>
        <p:xfrm>
          <a:off x="0" y="692150"/>
          <a:ext cx="8642350" cy="6392863"/>
        </p:xfrm>
        <a:graphic>
          <a:graphicData uri="http://schemas.openxmlformats.org/presentationml/2006/ole">
            <mc:AlternateContent xmlns:mc="http://schemas.openxmlformats.org/markup-compatibility/2006">
              <mc:Choice xmlns:v="urn:schemas-microsoft-com:vml" Requires="v">
                <p:oleObj spid="_x0000_s32827" name="Chart" r:id="rId4" imgW="4905375" imgH="3629025" progId="Excel.Sheet.8">
                  <p:embed/>
                </p:oleObj>
              </mc:Choice>
              <mc:Fallback>
                <p:oleObj name="Chart" r:id="rId4" imgW="4905375" imgH="3629025" progId="Excel.Sheet.8">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92150"/>
                        <a:ext cx="8642350" cy="6392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2" name="Text Box 8"/>
          <p:cNvSpPr txBox="1">
            <a:spLocks noChangeArrowheads="1"/>
          </p:cNvSpPr>
          <p:nvPr/>
        </p:nvSpPr>
        <p:spPr bwMode="auto">
          <a:xfrm>
            <a:off x="0" y="6391275"/>
            <a:ext cx="3081338" cy="466725"/>
          </a:xfrm>
          <a:prstGeom prst="rect">
            <a:avLst/>
          </a:prstGeom>
          <a:solidFill>
            <a:schemeClr val="bg1"/>
          </a:solidFill>
          <a:ln w="9525">
            <a:solidFill>
              <a:schemeClr val="tx1"/>
            </a:solidFill>
            <a:miter lim="800000"/>
            <a:headEnd/>
            <a:tailEnd/>
          </a:ln>
        </p:spPr>
        <p:txBody>
          <a:bodyPr wrap="none">
            <a:spAutoFit/>
          </a:bodyPr>
          <a:lstStyle/>
          <a:p>
            <a:r>
              <a:rPr lang="en-GB" sz="1200">
                <a:latin typeface="Calibri" pitchFamily="34" charset="0"/>
              </a:rPr>
              <a:t>N = 1943 (+ 390 species have no habitat data)</a:t>
            </a:r>
          </a:p>
          <a:p>
            <a:r>
              <a:rPr lang="en-GB" sz="1200">
                <a:latin typeface="Calibri" pitchFamily="34" charset="0"/>
              </a:rPr>
              <a:t>Source: Hill et al., 2005 (English Nature audit)</a:t>
            </a:r>
          </a:p>
        </p:txBody>
      </p:sp>
    </p:spTree>
  </p:cSld>
  <p:clrMapOvr>
    <a:masterClrMapping/>
  </p:clrMapOvr>
  <mc:AlternateContent xmlns:mc="http://schemas.openxmlformats.org/markup-compatibility/2006" xmlns:p14="http://schemas.microsoft.com/office/powerpoint/2010/main">
    <mc:Choice Requires="p14">
      <p:transition spd="slow" p14:dur="2000" advTm="89493"/>
    </mc:Choice>
    <mc:Fallback xmlns="">
      <p:transition spd="slow" advTm="8949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0" y="115888"/>
            <a:ext cx="9144000" cy="1143000"/>
          </a:xfrm>
        </p:spPr>
        <p:txBody>
          <a:bodyPr rtlCol="0">
            <a:normAutofit fontScale="90000"/>
          </a:bodyPr>
          <a:lstStyle/>
          <a:p>
            <a:pPr eaLnBrk="1" fontAlgn="auto" hangingPunct="1">
              <a:spcAft>
                <a:spcPts val="0"/>
              </a:spcAft>
              <a:defRPr/>
            </a:pPr>
            <a:r>
              <a:rPr lang="en-GB" sz="4000"/>
              <a:t>Invaded habitats: Dominance of </a:t>
            </a:r>
            <a:br>
              <a:rPr lang="en-GB" sz="4000"/>
            </a:br>
            <a:r>
              <a:rPr lang="en-GB" sz="4000"/>
              <a:t>plants, animals (&amp; fungi)</a:t>
            </a:r>
          </a:p>
        </p:txBody>
      </p:sp>
      <p:grpSp>
        <p:nvGrpSpPr>
          <p:cNvPr id="33795" name="Group 11"/>
          <p:cNvGrpSpPr>
            <a:grpSpLocks/>
          </p:cNvGrpSpPr>
          <p:nvPr/>
        </p:nvGrpSpPr>
        <p:grpSpPr bwMode="auto">
          <a:xfrm>
            <a:off x="0" y="620713"/>
            <a:ext cx="8913813" cy="6392862"/>
            <a:chOff x="158" y="346"/>
            <a:chExt cx="5615" cy="4027"/>
          </a:xfrm>
        </p:grpSpPr>
        <p:graphicFrame>
          <p:nvGraphicFramePr>
            <p:cNvPr id="33796" name="Object 3"/>
            <p:cNvGraphicFramePr>
              <a:graphicFrameLocks noChangeAspect="1"/>
            </p:cNvGraphicFramePr>
            <p:nvPr/>
          </p:nvGraphicFramePr>
          <p:xfrm>
            <a:off x="158" y="346"/>
            <a:ext cx="5444" cy="4027"/>
          </p:xfrm>
          <a:graphic>
            <a:graphicData uri="http://schemas.openxmlformats.org/presentationml/2006/ole">
              <mc:AlternateContent xmlns:mc="http://schemas.openxmlformats.org/markup-compatibility/2006">
                <mc:Choice xmlns:v="urn:schemas-microsoft-com:vml" Requires="v">
                  <p:oleObj spid="_x0000_s33852" name="Chart" r:id="rId4" imgW="4905375" imgH="3629025" progId="Excel.Sheet.8">
                    <p:embed/>
                  </p:oleObj>
                </mc:Choice>
                <mc:Fallback>
                  <p:oleObj name="Chart" r:id="rId4" imgW="4905375" imgH="3629025" progId="Excel.Shee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 y="346"/>
                          <a:ext cx="5444" cy="40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7" name="Text Box 4"/>
            <p:cNvSpPr txBox="1">
              <a:spLocks noChangeArrowheads="1"/>
            </p:cNvSpPr>
            <p:nvPr/>
          </p:nvSpPr>
          <p:spPr bwMode="auto">
            <a:xfrm>
              <a:off x="4830" y="1434"/>
              <a:ext cx="827" cy="231"/>
            </a:xfrm>
            <a:prstGeom prst="rect">
              <a:avLst/>
            </a:prstGeom>
            <a:solidFill>
              <a:srgbClr val="FF9900"/>
            </a:solidFill>
            <a:ln w="9525">
              <a:noFill/>
              <a:miter lim="800000"/>
              <a:headEnd/>
              <a:tailEnd/>
            </a:ln>
          </p:spPr>
          <p:txBody>
            <a:bodyPr wrap="none">
              <a:spAutoFit/>
            </a:bodyPr>
            <a:lstStyle/>
            <a:p>
              <a:r>
                <a:rPr lang="en-GB">
                  <a:latin typeface="Calibri" pitchFamily="34" charset="0"/>
                </a:rPr>
                <a:t>74% animals</a:t>
              </a:r>
            </a:p>
          </p:txBody>
        </p:sp>
        <p:sp>
          <p:nvSpPr>
            <p:cNvPr id="33798" name="Text Box 5"/>
            <p:cNvSpPr txBox="1">
              <a:spLocks noChangeArrowheads="1"/>
            </p:cNvSpPr>
            <p:nvPr/>
          </p:nvSpPr>
          <p:spPr bwMode="auto">
            <a:xfrm>
              <a:off x="4604" y="1933"/>
              <a:ext cx="756" cy="231"/>
            </a:xfrm>
            <a:prstGeom prst="rect">
              <a:avLst/>
            </a:prstGeom>
            <a:solidFill>
              <a:schemeClr val="folHlink"/>
            </a:solidFill>
            <a:ln w="9525">
              <a:noFill/>
              <a:miter lim="800000"/>
              <a:headEnd/>
              <a:tailEnd/>
            </a:ln>
          </p:spPr>
          <p:txBody>
            <a:bodyPr wrap="none">
              <a:spAutoFit/>
            </a:bodyPr>
            <a:lstStyle/>
            <a:p>
              <a:r>
                <a:rPr lang="en-GB">
                  <a:solidFill>
                    <a:schemeClr val="bg1"/>
                  </a:solidFill>
                  <a:latin typeface="Calibri" pitchFamily="34" charset="0"/>
                </a:rPr>
                <a:t>53% plants</a:t>
              </a:r>
            </a:p>
          </p:txBody>
        </p:sp>
        <p:sp>
          <p:nvSpPr>
            <p:cNvPr id="33799" name="Text Box 6"/>
            <p:cNvSpPr txBox="1">
              <a:spLocks noChangeArrowheads="1"/>
            </p:cNvSpPr>
            <p:nvPr/>
          </p:nvSpPr>
          <p:spPr bwMode="auto">
            <a:xfrm>
              <a:off x="5017" y="2478"/>
              <a:ext cx="756" cy="231"/>
            </a:xfrm>
            <a:prstGeom prst="rect">
              <a:avLst/>
            </a:prstGeom>
            <a:solidFill>
              <a:schemeClr val="folHlink"/>
            </a:solidFill>
            <a:ln w="9525">
              <a:noFill/>
              <a:miter lim="800000"/>
              <a:headEnd/>
              <a:tailEnd/>
            </a:ln>
          </p:spPr>
          <p:txBody>
            <a:bodyPr wrap="none">
              <a:spAutoFit/>
            </a:bodyPr>
            <a:lstStyle/>
            <a:p>
              <a:r>
                <a:rPr lang="en-GB">
                  <a:solidFill>
                    <a:schemeClr val="bg1"/>
                  </a:solidFill>
                  <a:latin typeface="Calibri" pitchFamily="34" charset="0"/>
                </a:rPr>
                <a:t>63% plants</a:t>
              </a:r>
            </a:p>
          </p:txBody>
        </p:sp>
        <p:sp>
          <p:nvSpPr>
            <p:cNvPr id="33800" name="Text Box 7"/>
            <p:cNvSpPr txBox="1">
              <a:spLocks noChangeArrowheads="1"/>
            </p:cNvSpPr>
            <p:nvPr/>
          </p:nvSpPr>
          <p:spPr bwMode="auto">
            <a:xfrm>
              <a:off x="4241" y="3203"/>
              <a:ext cx="856" cy="582"/>
            </a:xfrm>
            <a:prstGeom prst="rect">
              <a:avLst/>
            </a:prstGeom>
            <a:solidFill>
              <a:srgbClr val="FF9900"/>
            </a:solidFill>
            <a:ln w="9525">
              <a:noFill/>
              <a:miter lim="800000"/>
              <a:headEnd/>
              <a:tailEnd/>
            </a:ln>
          </p:spPr>
          <p:txBody>
            <a:bodyPr wrap="none">
              <a:spAutoFit/>
            </a:bodyPr>
            <a:lstStyle/>
            <a:p>
              <a:r>
                <a:rPr lang="en-GB" dirty="0">
                  <a:latin typeface="Calibri" pitchFamily="34" charset="0"/>
                </a:rPr>
                <a:t>50% animals</a:t>
              </a:r>
            </a:p>
            <a:p>
              <a:r>
                <a:rPr lang="en-GB" dirty="0">
                  <a:latin typeface="Calibri" pitchFamily="34" charset="0"/>
                </a:rPr>
                <a:t>26% plants</a:t>
              </a:r>
            </a:p>
            <a:p>
              <a:r>
                <a:rPr lang="en-GB" dirty="0">
                  <a:latin typeface="Calibri" pitchFamily="34" charset="0"/>
                </a:rPr>
                <a:t>24% fungi</a:t>
              </a:r>
            </a:p>
          </p:txBody>
        </p:sp>
        <p:sp>
          <p:nvSpPr>
            <p:cNvPr id="33801" name="Text Box 8"/>
            <p:cNvSpPr txBox="1">
              <a:spLocks noChangeArrowheads="1"/>
            </p:cNvSpPr>
            <p:nvPr/>
          </p:nvSpPr>
          <p:spPr bwMode="auto">
            <a:xfrm>
              <a:off x="1927" y="3612"/>
              <a:ext cx="756" cy="231"/>
            </a:xfrm>
            <a:prstGeom prst="rect">
              <a:avLst/>
            </a:prstGeom>
            <a:solidFill>
              <a:schemeClr val="folHlink"/>
            </a:solidFill>
            <a:ln w="9525">
              <a:noFill/>
              <a:miter lim="800000"/>
              <a:headEnd/>
              <a:tailEnd/>
            </a:ln>
          </p:spPr>
          <p:txBody>
            <a:bodyPr wrap="none">
              <a:spAutoFit/>
            </a:bodyPr>
            <a:lstStyle/>
            <a:p>
              <a:r>
                <a:rPr lang="en-GB">
                  <a:solidFill>
                    <a:schemeClr val="bg1"/>
                  </a:solidFill>
                  <a:latin typeface="Calibri" pitchFamily="34" charset="0"/>
                </a:rPr>
                <a:t>69% plants</a:t>
              </a:r>
            </a:p>
          </p:txBody>
        </p:sp>
        <p:sp>
          <p:nvSpPr>
            <p:cNvPr id="33802" name="Text Box 9"/>
            <p:cNvSpPr txBox="1">
              <a:spLocks noChangeArrowheads="1"/>
            </p:cNvSpPr>
            <p:nvPr/>
          </p:nvSpPr>
          <p:spPr bwMode="auto">
            <a:xfrm>
              <a:off x="975" y="2795"/>
              <a:ext cx="756" cy="231"/>
            </a:xfrm>
            <a:prstGeom prst="rect">
              <a:avLst/>
            </a:prstGeom>
            <a:solidFill>
              <a:schemeClr val="folHlink"/>
            </a:solidFill>
            <a:ln w="9525">
              <a:noFill/>
              <a:miter lim="800000"/>
              <a:headEnd/>
              <a:tailEnd/>
            </a:ln>
          </p:spPr>
          <p:txBody>
            <a:bodyPr wrap="none">
              <a:spAutoFit/>
            </a:bodyPr>
            <a:lstStyle/>
            <a:p>
              <a:r>
                <a:rPr lang="en-GB">
                  <a:solidFill>
                    <a:schemeClr val="bg1"/>
                  </a:solidFill>
                  <a:latin typeface="Calibri" pitchFamily="34" charset="0"/>
                </a:rPr>
                <a:t>51% plants</a:t>
              </a:r>
            </a:p>
          </p:txBody>
        </p:sp>
        <p:sp>
          <p:nvSpPr>
            <p:cNvPr id="33803" name="Text Box 10"/>
            <p:cNvSpPr txBox="1">
              <a:spLocks noChangeArrowheads="1"/>
            </p:cNvSpPr>
            <p:nvPr/>
          </p:nvSpPr>
          <p:spPr bwMode="auto">
            <a:xfrm>
              <a:off x="1156" y="1570"/>
              <a:ext cx="756" cy="231"/>
            </a:xfrm>
            <a:prstGeom prst="rect">
              <a:avLst/>
            </a:prstGeom>
            <a:solidFill>
              <a:schemeClr val="folHlink"/>
            </a:solidFill>
            <a:ln w="9525">
              <a:noFill/>
              <a:miter lim="800000"/>
              <a:headEnd/>
              <a:tailEnd/>
            </a:ln>
          </p:spPr>
          <p:txBody>
            <a:bodyPr wrap="none">
              <a:spAutoFit/>
            </a:bodyPr>
            <a:lstStyle/>
            <a:p>
              <a:r>
                <a:rPr lang="en-GB">
                  <a:solidFill>
                    <a:schemeClr val="bg1"/>
                  </a:solidFill>
                  <a:latin typeface="Calibri" pitchFamily="34" charset="0"/>
                </a:rPr>
                <a:t>77% plants</a:t>
              </a:r>
            </a:p>
          </p:txBody>
        </p:sp>
      </p:grpSp>
    </p:spTree>
  </p:cSld>
  <p:clrMapOvr>
    <a:masterClrMapping/>
  </p:clrMapOvr>
  <mc:AlternateContent xmlns:mc="http://schemas.openxmlformats.org/markup-compatibility/2006" xmlns:p14="http://schemas.microsoft.com/office/powerpoint/2010/main">
    <mc:Choice Requires="p14">
      <p:transition spd="slow" p14:dur="2000" advTm="85378"/>
    </mc:Choice>
    <mc:Fallback xmlns="">
      <p:transition spd="slow" advTm="8537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p:nvPr>
        </p:nvSpPr>
        <p:spPr>
          <a:xfrm>
            <a:off x="0" y="260350"/>
            <a:ext cx="9144000" cy="590550"/>
          </a:xfrm>
        </p:spPr>
        <p:txBody>
          <a:bodyPr/>
          <a:lstStyle/>
          <a:p>
            <a:pPr eaLnBrk="1" hangingPunct="1"/>
            <a:r>
              <a:rPr lang="en-GB" sz="3200"/>
              <a:t>Alien taxa newly recorded as established in Europe per annum</a:t>
            </a:r>
          </a:p>
        </p:txBody>
      </p:sp>
      <p:pic>
        <p:nvPicPr>
          <p:cNvPr id="49155" name="Picture 4"/>
          <p:cNvPicPr>
            <a:picLocks noChangeAspect="1" noChangeArrowheads="1"/>
          </p:cNvPicPr>
          <p:nvPr/>
        </p:nvPicPr>
        <p:blipFill>
          <a:blip r:embed="rId3" cstate="print"/>
          <a:srcRect l="30716" t="11816" r="14362" b="15837"/>
          <a:stretch>
            <a:fillRect/>
          </a:stretch>
        </p:blipFill>
        <p:spPr bwMode="auto">
          <a:xfrm>
            <a:off x="2411413" y="1139825"/>
            <a:ext cx="5427662" cy="5718175"/>
          </a:xfrm>
          <a:prstGeom prst="rect">
            <a:avLst/>
          </a:prstGeom>
          <a:noFill/>
          <a:ln w="9525">
            <a:noFill/>
            <a:miter lim="800000"/>
            <a:headEnd/>
            <a:tailEnd/>
          </a:ln>
        </p:spPr>
      </p:pic>
      <p:sp>
        <p:nvSpPr>
          <p:cNvPr id="49156" name="Text Box 5"/>
          <p:cNvSpPr txBox="1">
            <a:spLocks noChangeArrowheads="1"/>
          </p:cNvSpPr>
          <p:nvPr/>
        </p:nvSpPr>
        <p:spPr bwMode="auto">
          <a:xfrm>
            <a:off x="250825" y="5942013"/>
            <a:ext cx="2195513" cy="915987"/>
          </a:xfrm>
          <a:prstGeom prst="rect">
            <a:avLst/>
          </a:prstGeom>
          <a:noFill/>
          <a:ln w="9525">
            <a:noFill/>
            <a:miter lim="800000"/>
            <a:headEnd/>
            <a:tailEnd/>
          </a:ln>
        </p:spPr>
        <p:txBody>
          <a:bodyPr>
            <a:spAutoFit/>
          </a:bodyPr>
          <a:lstStyle/>
          <a:p>
            <a:r>
              <a:rPr lang="es-ES" dirty="0" err="1"/>
              <a:t>Source</a:t>
            </a:r>
            <a:r>
              <a:rPr lang="es-ES" dirty="0"/>
              <a:t>: </a:t>
            </a:r>
            <a:r>
              <a:rPr lang="es-ES" dirty="0" err="1"/>
              <a:t>Hulme</a:t>
            </a:r>
            <a:r>
              <a:rPr lang="es-ES" dirty="0"/>
              <a:t> </a:t>
            </a:r>
            <a:r>
              <a:rPr lang="es-ES" i="1" dirty="0"/>
              <a:t>et al</a:t>
            </a:r>
            <a:r>
              <a:rPr lang="es-ES" dirty="0"/>
              <a:t>., </a:t>
            </a:r>
            <a:r>
              <a:rPr lang="en-GB" dirty="0"/>
              <a:t>2009. </a:t>
            </a:r>
            <a:r>
              <a:rPr lang="en-GB" i="1" dirty="0"/>
              <a:t>Science</a:t>
            </a:r>
            <a:r>
              <a:rPr lang="en-GB" dirty="0"/>
              <a:t> 324: 40-41 </a:t>
            </a:r>
          </a:p>
        </p:txBody>
      </p:sp>
    </p:spTree>
  </p:cSld>
  <p:clrMapOvr>
    <a:masterClrMapping/>
  </p:clrMapOvr>
  <mc:AlternateContent xmlns:mc="http://schemas.openxmlformats.org/markup-compatibility/2006" xmlns:p14="http://schemas.microsoft.com/office/powerpoint/2010/main">
    <mc:Choice Requires="p14">
      <p:transition spd="slow" p14:dur="2000" advTm="131349"/>
    </mc:Choice>
    <mc:Fallback xmlns="">
      <p:transition spd="slow" advTm="13134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68313" y="115888"/>
            <a:ext cx="8229600" cy="1225550"/>
          </a:xfrm>
        </p:spPr>
        <p:txBody>
          <a:bodyPr/>
          <a:lstStyle/>
          <a:p>
            <a:r>
              <a:rPr lang="en-GB" altLang="en-US" b="1" dirty="0"/>
              <a:t>Chinese water deer </a:t>
            </a:r>
            <a:br>
              <a:rPr lang="en-GB" altLang="en-US" dirty="0"/>
            </a:br>
            <a:r>
              <a:rPr lang="en-GB" altLang="en-US" dirty="0"/>
              <a:t>– a conservation dilemma?</a:t>
            </a:r>
          </a:p>
        </p:txBody>
      </p:sp>
      <p:pic>
        <p:nvPicPr>
          <p:cNvPr id="28675" name="Picture 3" descr="C:\Users\pb15\AppData\Local\Temp\NNSS_Image_281-1.jpg"/>
          <p:cNvPicPr>
            <a:picLocks noChangeAspect="1" noChangeArrowheads="1"/>
          </p:cNvPicPr>
          <p:nvPr/>
        </p:nvPicPr>
        <p:blipFill>
          <a:blip r:embed="rId3" cstate="print"/>
          <a:srcRect/>
          <a:stretch>
            <a:fillRect/>
          </a:stretch>
        </p:blipFill>
        <p:spPr bwMode="auto">
          <a:xfrm>
            <a:off x="1042988" y="1682750"/>
            <a:ext cx="7037387" cy="5157788"/>
          </a:xfrm>
          <a:prstGeom prst="rect">
            <a:avLst/>
          </a:prstGeom>
          <a:noFill/>
          <a:ln w="9525">
            <a:noFill/>
            <a:miter lim="800000"/>
            <a:headEnd/>
            <a:tailEnd/>
          </a:ln>
        </p:spPr>
      </p:pic>
      <p:sp>
        <p:nvSpPr>
          <p:cNvPr id="28676" name="TextBox 2"/>
          <p:cNvSpPr txBox="1">
            <a:spLocks noChangeArrowheads="1"/>
          </p:cNvSpPr>
          <p:nvPr/>
        </p:nvSpPr>
        <p:spPr bwMode="auto">
          <a:xfrm>
            <a:off x="1187624" y="4581128"/>
            <a:ext cx="4724400" cy="830262"/>
          </a:xfrm>
          <a:prstGeom prst="rect">
            <a:avLst/>
          </a:prstGeom>
          <a:noFill/>
          <a:ln w="9525">
            <a:noFill/>
            <a:miter lim="800000"/>
            <a:headEnd/>
            <a:tailEnd/>
          </a:ln>
        </p:spPr>
        <p:txBody>
          <a:bodyPr wrap="none">
            <a:spAutoFit/>
          </a:bodyPr>
          <a:lstStyle/>
          <a:p>
            <a:r>
              <a:rPr lang="en-GB" altLang="en-US" sz="2400" b="1" dirty="0">
                <a:solidFill>
                  <a:schemeClr val="bg1"/>
                </a:solidFill>
                <a:cs typeface="Arial" charset="0"/>
              </a:rPr>
              <a:t>IUCN Red-listed</a:t>
            </a:r>
          </a:p>
          <a:p>
            <a:r>
              <a:rPr lang="en-GB" altLang="en-US" sz="2400" b="1" dirty="0">
                <a:solidFill>
                  <a:schemeClr val="bg1"/>
                </a:solidFill>
                <a:cs typeface="Arial" charset="0"/>
              </a:rPr>
              <a:t>10% of global population in GB</a:t>
            </a:r>
          </a:p>
        </p:txBody>
      </p:sp>
      <p:pic>
        <p:nvPicPr>
          <p:cNvPr id="108546" name="Picture 2"/>
          <p:cNvPicPr>
            <a:picLocks noChangeAspect="1" noChangeArrowheads="1"/>
          </p:cNvPicPr>
          <p:nvPr/>
        </p:nvPicPr>
        <p:blipFill>
          <a:blip r:embed="rId4" cstate="print"/>
          <a:srcRect l="12729" t="43138" r="14771" b="38969"/>
          <a:stretch>
            <a:fillRect/>
          </a:stretch>
        </p:blipFill>
        <p:spPr bwMode="auto">
          <a:xfrm>
            <a:off x="1" y="5589240"/>
            <a:ext cx="9144000" cy="1268759"/>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l="12729" t="20672" r="77546" b="62672"/>
          <a:stretch>
            <a:fillRect/>
          </a:stretch>
        </p:blipFill>
        <p:spPr bwMode="auto">
          <a:xfrm>
            <a:off x="7498894" y="4005064"/>
            <a:ext cx="1645106" cy="1584176"/>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Tm="132360"/>
    </mc:Choice>
    <mc:Fallback xmlns="">
      <p:transition spd="slow" advTm="13236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p:cNvSpPr>
          <p:nvPr>
            <p:ph type="title"/>
          </p:nvPr>
        </p:nvSpPr>
        <p:spPr>
          <a:xfrm>
            <a:off x="457200" y="0"/>
            <a:ext cx="8229600" cy="1143000"/>
          </a:xfrm>
        </p:spPr>
        <p:txBody>
          <a:bodyPr/>
          <a:lstStyle/>
          <a:p>
            <a:pPr eaLnBrk="1" hangingPunct="1"/>
            <a:r>
              <a:rPr lang="en-GB" dirty="0"/>
              <a:t>Invasive Species 1</a:t>
            </a:r>
          </a:p>
        </p:txBody>
      </p:sp>
      <p:sp>
        <p:nvSpPr>
          <p:cNvPr id="4098" name="Content Placeholder 2"/>
          <p:cNvSpPr>
            <a:spLocks noGrp="1"/>
          </p:cNvSpPr>
          <p:nvPr>
            <p:ph sz="half" idx="1"/>
          </p:nvPr>
        </p:nvSpPr>
        <p:spPr>
          <a:xfrm>
            <a:off x="457200" y="1394205"/>
            <a:ext cx="4038600" cy="4525963"/>
          </a:xfrm>
        </p:spPr>
        <p:txBody>
          <a:bodyPr/>
          <a:lstStyle/>
          <a:p>
            <a:pPr>
              <a:buFont typeface="Arial" charset="0"/>
              <a:buNone/>
            </a:pPr>
            <a:r>
              <a:rPr lang="en-GB" sz="2400" dirty="0"/>
              <a:t>PART </a:t>
            </a:r>
            <a:r>
              <a:rPr lang="en-GB" sz="2400" dirty="0" err="1"/>
              <a:t>i</a:t>
            </a:r>
            <a:endParaRPr lang="en-GB" sz="2400" dirty="0"/>
          </a:p>
          <a:p>
            <a:r>
              <a:rPr lang="en-GB" sz="2400" dirty="0"/>
              <a:t>Terminology</a:t>
            </a:r>
          </a:p>
          <a:p>
            <a:r>
              <a:rPr lang="en-GB" sz="2400" dirty="0"/>
              <a:t>Invasiveness</a:t>
            </a:r>
          </a:p>
          <a:p>
            <a:endParaRPr lang="en-GB" sz="2400" dirty="0"/>
          </a:p>
          <a:p>
            <a:pPr marL="0" indent="0">
              <a:buNone/>
            </a:pPr>
            <a:r>
              <a:rPr lang="en-GB" sz="2400" dirty="0"/>
              <a:t>PART ii</a:t>
            </a:r>
          </a:p>
          <a:p>
            <a:r>
              <a:rPr lang="en-GB" sz="2400" dirty="0"/>
              <a:t>Biotic homogenisation</a:t>
            </a:r>
          </a:p>
          <a:p>
            <a:r>
              <a:rPr lang="en-GB" sz="2400" dirty="0"/>
              <a:t>Invasive species as a threat to biodiversity</a:t>
            </a:r>
          </a:p>
          <a:p>
            <a:endParaRPr lang="en-GB" sz="2400" dirty="0"/>
          </a:p>
          <a:p>
            <a:pPr marL="0" indent="0">
              <a:buNone/>
            </a:pPr>
            <a:r>
              <a:rPr lang="en-GB" sz="2400" dirty="0"/>
              <a:t>PART iii</a:t>
            </a:r>
          </a:p>
          <a:p>
            <a:r>
              <a:rPr lang="en-GB" sz="2400" dirty="0"/>
              <a:t>Ecological traits of invasive species</a:t>
            </a:r>
            <a:br>
              <a:rPr lang="en-GB" sz="2400" dirty="0"/>
            </a:br>
            <a:endParaRPr lang="en-GB" sz="2400" dirty="0"/>
          </a:p>
          <a:p>
            <a:pPr>
              <a:buNone/>
            </a:pPr>
            <a:endParaRPr lang="en-GB" sz="2400" dirty="0"/>
          </a:p>
        </p:txBody>
      </p:sp>
      <p:sp>
        <p:nvSpPr>
          <p:cNvPr id="2" name="Content Placeholder 1">
            <a:extLst>
              <a:ext uri="{FF2B5EF4-FFF2-40B4-BE49-F238E27FC236}">
                <a16:creationId xmlns:a16="http://schemas.microsoft.com/office/drawing/2014/main" id="{F978FE3A-D9D5-4C5E-8EC5-5CE9446C1817}"/>
              </a:ext>
            </a:extLst>
          </p:cNvPr>
          <p:cNvSpPr>
            <a:spLocks noGrp="1"/>
          </p:cNvSpPr>
          <p:nvPr>
            <p:ph sz="half" idx="2"/>
          </p:nvPr>
        </p:nvSpPr>
        <p:spPr>
          <a:xfrm>
            <a:off x="4648200" y="1394205"/>
            <a:ext cx="4038600" cy="4525963"/>
          </a:xfrm>
        </p:spPr>
        <p:txBody>
          <a:bodyPr/>
          <a:lstStyle/>
          <a:p>
            <a:pPr marL="0" indent="0">
              <a:buNone/>
            </a:pPr>
            <a:r>
              <a:rPr lang="en-GB" sz="2400" dirty="0"/>
              <a:t>PART iv</a:t>
            </a:r>
          </a:p>
          <a:p>
            <a:r>
              <a:rPr lang="en-GB" sz="2400" dirty="0"/>
              <a:t>Differences in susceptibility between ecosystems / regions</a:t>
            </a:r>
          </a:p>
          <a:p>
            <a:pPr marL="0" indent="0">
              <a:buNone/>
            </a:pPr>
            <a:endParaRPr lang="en-US" sz="2400" dirty="0"/>
          </a:p>
          <a:p>
            <a:pPr>
              <a:buFont typeface="Arial" charset="0"/>
              <a:buNone/>
            </a:pPr>
            <a:r>
              <a:rPr lang="en-GB" sz="2400" b="1" dirty="0">
                <a:solidFill>
                  <a:srgbClr val="0070C0"/>
                </a:solidFill>
              </a:rPr>
              <a:t>In other lectures</a:t>
            </a:r>
          </a:p>
          <a:p>
            <a:r>
              <a:rPr lang="en-GB" sz="2400" dirty="0">
                <a:solidFill>
                  <a:srgbClr val="0070C0"/>
                </a:solidFill>
              </a:rPr>
              <a:t>Effects on biodiversity / other impacts</a:t>
            </a:r>
          </a:p>
          <a:p>
            <a:r>
              <a:rPr lang="en-GB" sz="2400" dirty="0">
                <a:solidFill>
                  <a:srgbClr val="0070C0"/>
                </a:solidFill>
              </a:rPr>
              <a:t>Invasion pathways</a:t>
            </a:r>
          </a:p>
          <a:p>
            <a:r>
              <a:rPr lang="en-GB" sz="2400" dirty="0">
                <a:solidFill>
                  <a:srgbClr val="0070C0"/>
                </a:solidFill>
              </a:rPr>
              <a:t>Native invaders </a:t>
            </a:r>
          </a:p>
          <a:p>
            <a:r>
              <a:rPr lang="en-GB" sz="2400" dirty="0">
                <a:solidFill>
                  <a:srgbClr val="0070C0"/>
                </a:solidFill>
              </a:rPr>
              <a:t>Tracking and managing invasions (</a:t>
            </a:r>
            <a:r>
              <a:rPr lang="en-GB" sz="2400" dirty="0" err="1">
                <a:solidFill>
                  <a:srgbClr val="0070C0"/>
                </a:solidFill>
              </a:rPr>
              <a:t>inc.</a:t>
            </a:r>
            <a:r>
              <a:rPr lang="en-GB" sz="2400" dirty="0">
                <a:solidFill>
                  <a:srgbClr val="0070C0"/>
                </a:solidFill>
              </a:rPr>
              <a:t> uses of new technology)</a:t>
            </a:r>
          </a:p>
          <a:p>
            <a:pPr marL="0" indent="0">
              <a:buNone/>
            </a:pPr>
            <a:endParaRPr lang="en-US" sz="2400" dirty="0"/>
          </a:p>
        </p:txBody>
      </p:sp>
    </p:spTree>
    <p:extLst>
      <p:ext uri="{BB962C8B-B14F-4D97-AF65-F5344CB8AC3E}">
        <p14:creationId xmlns:p14="http://schemas.microsoft.com/office/powerpoint/2010/main" val="2906978492"/>
      </p:ext>
    </p:extLst>
  </p:cSld>
  <p:clrMapOvr>
    <a:masterClrMapping/>
  </p:clrMapOvr>
  <mc:AlternateContent xmlns:mc="http://schemas.openxmlformats.org/markup-compatibility/2006" xmlns:p14="http://schemas.microsoft.com/office/powerpoint/2010/main">
    <mc:Choice Requires="p14">
      <p:transition spd="slow" p14:dur="2000" advTm="106815"/>
    </mc:Choice>
    <mc:Fallback xmlns="">
      <p:transition spd="slow" advTm="10681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0" y="0"/>
            <a:ext cx="9144000" cy="836712"/>
          </a:xfrm>
        </p:spPr>
        <p:txBody>
          <a:bodyPr/>
          <a:lstStyle/>
          <a:p>
            <a:pPr eaLnBrk="1" hangingPunct="1"/>
            <a:r>
              <a:rPr lang="en-GB" dirty="0"/>
              <a:t>Key reading</a:t>
            </a:r>
          </a:p>
        </p:txBody>
      </p:sp>
      <p:sp>
        <p:nvSpPr>
          <p:cNvPr id="63491" name="Content Placeholder 2"/>
          <p:cNvSpPr>
            <a:spLocks noGrp="1"/>
          </p:cNvSpPr>
          <p:nvPr>
            <p:ph sz="half" idx="1"/>
          </p:nvPr>
        </p:nvSpPr>
        <p:spPr>
          <a:xfrm>
            <a:off x="575556" y="1052736"/>
            <a:ext cx="7992888" cy="5328592"/>
          </a:xfrm>
        </p:spPr>
        <p:txBody>
          <a:bodyPr/>
          <a:lstStyle/>
          <a:p>
            <a:pPr eaLnBrk="1" hangingPunct="1">
              <a:buNone/>
            </a:pPr>
            <a:r>
              <a:rPr lang="en-GB" sz="2000" dirty="0"/>
              <a:t>Blackburn, T. M., </a:t>
            </a:r>
            <a:r>
              <a:rPr lang="en-GB" sz="2000" i="1" dirty="0"/>
              <a:t>et al</a:t>
            </a:r>
            <a:r>
              <a:rPr lang="en-GB" sz="2000" dirty="0"/>
              <a:t>., 2011. A proposed unified framework for biological invasions. </a:t>
            </a:r>
            <a:r>
              <a:rPr lang="en-GB" sz="2000" i="1" dirty="0"/>
              <a:t>Trends in Ecology &amp; Evolution</a:t>
            </a:r>
            <a:r>
              <a:rPr lang="en-GB" sz="2000" dirty="0"/>
              <a:t> 26(7): 333-339.</a:t>
            </a:r>
            <a:br>
              <a:rPr lang="en-GB" sz="2000" dirty="0"/>
            </a:br>
            <a:endParaRPr lang="en-GB" sz="2000" dirty="0"/>
          </a:p>
          <a:p>
            <a:pPr eaLnBrk="1" hangingPunct="1">
              <a:buFont typeface="Arial" charset="0"/>
              <a:buNone/>
            </a:pPr>
            <a:r>
              <a:rPr lang="en-GB" sz="2000" dirty="0" err="1"/>
              <a:t>Hulme</a:t>
            </a:r>
            <a:r>
              <a:rPr lang="en-GB" sz="2000" dirty="0"/>
              <a:t>, P., </a:t>
            </a:r>
            <a:r>
              <a:rPr lang="en-GB" sz="2000" i="1" dirty="0"/>
              <a:t>et al</a:t>
            </a:r>
            <a:r>
              <a:rPr lang="en-GB" sz="2000" dirty="0"/>
              <a:t>., 2009. </a:t>
            </a:r>
            <a:r>
              <a:rPr lang="en-GB" sz="2000" i="1" dirty="0"/>
              <a:t>Science </a:t>
            </a:r>
            <a:r>
              <a:rPr lang="en-GB" sz="2000" dirty="0"/>
              <a:t>324: 40-41</a:t>
            </a:r>
          </a:p>
          <a:p>
            <a:pPr eaLnBrk="1" hangingPunct="1">
              <a:buFont typeface="Arial" charset="0"/>
              <a:buNone/>
            </a:pPr>
            <a:endParaRPr lang="en-GB" sz="2000" dirty="0"/>
          </a:p>
          <a:p>
            <a:pPr eaLnBrk="1" hangingPunct="1">
              <a:buNone/>
            </a:pPr>
            <a:r>
              <a:rPr lang="en-GB" sz="2000" dirty="0" err="1"/>
              <a:t>Simberloff</a:t>
            </a:r>
            <a:r>
              <a:rPr lang="en-GB" sz="2000" dirty="0"/>
              <a:t>, D. &amp; </a:t>
            </a:r>
            <a:r>
              <a:rPr lang="en-GB" sz="2000" dirty="0" err="1"/>
              <a:t>Rejmǹek</a:t>
            </a:r>
            <a:r>
              <a:rPr lang="en-GB" sz="2000" dirty="0"/>
              <a:t>, M. (</a:t>
            </a:r>
            <a:r>
              <a:rPr lang="en-GB" sz="2000" dirty="0" err="1"/>
              <a:t>eds</a:t>
            </a:r>
            <a:r>
              <a:rPr lang="en-GB" sz="2000" dirty="0"/>
              <a:t>) 2011. </a:t>
            </a:r>
            <a:r>
              <a:rPr lang="en-GB" sz="2000" i="1" dirty="0" err="1"/>
              <a:t>Encyclopedia</a:t>
            </a:r>
            <a:r>
              <a:rPr lang="en-GB" sz="2000" i="1" dirty="0"/>
              <a:t> of biological invasions.</a:t>
            </a:r>
            <a:r>
              <a:rPr lang="en-GB" sz="2000" dirty="0"/>
              <a:t> Berkeley: University of California Press. </a:t>
            </a:r>
            <a:br>
              <a:rPr lang="en-GB" sz="2000" dirty="0"/>
            </a:br>
            <a:r>
              <a:rPr lang="en-GB" sz="2000" dirty="0"/>
              <a:t>(Copy in the library plus available as an e-book.)</a:t>
            </a:r>
            <a:br>
              <a:rPr lang="en-GB" sz="2000" b="1" dirty="0"/>
            </a:br>
            <a:endParaRPr lang="en-GB" sz="2000" dirty="0"/>
          </a:p>
          <a:p>
            <a:pPr>
              <a:buNone/>
            </a:pPr>
            <a:r>
              <a:rPr lang="en-GB" sz="2000" dirty="0"/>
              <a:t>Williamson, M., 1996. </a:t>
            </a:r>
            <a:r>
              <a:rPr lang="en-GB" sz="2000" i="1" dirty="0"/>
              <a:t>Biological Invasions.</a:t>
            </a:r>
            <a:r>
              <a:rPr lang="en-GB" sz="2000" dirty="0"/>
              <a:t> London: Chapman &amp; Hall.  (Especially chapter 2.)</a:t>
            </a:r>
          </a:p>
          <a:p>
            <a:pPr>
              <a:buNone/>
            </a:pPr>
            <a:endParaRPr lang="en-GB" sz="2000" dirty="0"/>
          </a:p>
          <a:p>
            <a:pPr>
              <a:buNone/>
            </a:pPr>
            <a:r>
              <a:rPr lang="en-GB" sz="2000" b="1" dirty="0"/>
              <a:t>ALSO</a:t>
            </a:r>
          </a:p>
          <a:p>
            <a:pPr>
              <a:buNone/>
            </a:pPr>
            <a:r>
              <a:rPr lang="en-GB" altLang="en-US" sz="2000" dirty="0"/>
              <a:t>GB alien fact sheets – </a:t>
            </a:r>
            <a:r>
              <a:rPr lang="en-GB" altLang="en-US" sz="2000" dirty="0">
                <a:hlinkClick r:id="rId3"/>
              </a:rPr>
              <a:t>www.nonnativespecies.org</a:t>
            </a:r>
            <a:r>
              <a:rPr lang="en-GB" altLang="en-US" sz="2000" dirty="0"/>
              <a:t> </a:t>
            </a:r>
          </a:p>
          <a:p>
            <a:pPr lvl="1"/>
            <a:r>
              <a:rPr lang="en-GB" altLang="en-US" sz="2000" dirty="0"/>
              <a:t>e.g. N American bullfrog </a:t>
            </a:r>
          </a:p>
          <a:p>
            <a:pPr>
              <a:buNone/>
            </a:pPr>
            <a:r>
              <a:rPr lang="en-GB" sz="2000" dirty="0"/>
              <a:t> </a:t>
            </a:r>
          </a:p>
          <a:p>
            <a:pPr eaLnBrk="1" hangingPunct="1">
              <a:buFont typeface="Arial" charset="0"/>
              <a:buNone/>
            </a:pPr>
            <a:endParaRPr lang="en-GB"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ChangeArrowheads="1"/>
          </p:cNvSpPr>
          <p:nvPr/>
        </p:nvSpPr>
        <p:spPr bwMode="auto">
          <a:xfrm>
            <a:off x="468313" y="333375"/>
            <a:ext cx="8229600" cy="1651000"/>
          </a:xfrm>
          <a:prstGeom prst="rect">
            <a:avLst/>
          </a:prstGeom>
          <a:noFill/>
          <a:ln w="9525">
            <a:noFill/>
            <a:miter lim="800000"/>
            <a:headEnd/>
            <a:tailEnd/>
          </a:ln>
        </p:spPr>
        <p:txBody>
          <a:bodyPr lIns="91422" tIns="45711" rIns="91422" bIns="45711"/>
          <a:lstStyle/>
          <a:p>
            <a:pPr algn="ctr" eaLnBrk="0" hangingPunct="0">
              <a:spcBef>
                <a:spcPct val="20000"/>
              </a:spcBef>
            </a:pPr>
            <a:r>
              <a:rPr lang="en-GB" sz="4800" b="1" dirty="0">
                <a:latin typeface="Calibri" pitchFamily="34" charset="0"/>
                <a:cs typeface="Times New Roman" pitchFamily="18" charset="0"/>
              </a:rPr>
              <a:t>Non-native species as defined by Defra</a:t>
            </a:r>
            <a:endParaRPr lang="en-GB" sz="3600" b="1" dirty="0">
              <a:latin typeface="Calibri" pitchFamily="34" charset="0"/>
              <a:cs typeface="Times New Roman" pitchFamily="18" charset="0"/>
            </a:endParaRPr>
          </a:p>
        </p:txBody>
      </p:sp>
      <p:sp>
        <p:nvSpPr>
          <p:cNvPr id="5123" name="Rectangle 8"/>
          <p:cNvSpPr>
            <a:spLocks noChangeArrowheads="1"/>
          </p:cNvSpPr>
          <p:nvPr/>
        </p:nvSpPr>
        <p:spPr bwMode="auto">
          <a:xfrm>
            <a:off x="468313" y="2133600"/>
            <a:ext cx="8258175" cy="3771900"/>
          </a:xfrm>
          <a:prstGeom prst="rect">
            <a:avLst/>
          </a:prstGeom>
          <a:noFill/>
          <a:ln w="9525">
            <a:noFill/>
            <a:miter lim="800000"/>
            <a:headEnd/>
            <a:tailEnd/>
          </a:ln>
        </p:spPr>
        <p:txBody>
          <a:bodyPr lIns="91422" tIns="45711" rIns="91422" bIns="45711"/>
          <a:lstStyle/>
          <a:p>
            <a:pPr eaLnBrk="0" hangingPunct="0">
              <a:spcBef>
                <a:spcPct val="20000"/>
              </a:spcBef>
            </a:pPr>
            <a:r>
              <a:rPr lang="en-GB" sz="3600" dirty="0">
                <a:solidFill>
                  <a:srgbClr val="0033CC"/>
                </a:solidFill>
                <a:latin typeface="Calibri" pitchFamily="34" charset="0"/>
                <a:cs typeface="Times New Roman" pitchFamily="18" charset="0"/>
              </a:rPr>
              <a:t>A species introduced (i.e. by human action) outside its natural past or present distribution</a:t>
            </a:r>
            <a:r>
              <a:rPr lang="en-GB" sz="3600" dirty="0">
                <a:latin typeface="Calibri" pitchFamily="34" charset="0"/>
                <a:cs typeface="Times New Roman" pitchFamily="18" charset="0"/>
              </a:rPr>
              <a:t> </a:t>
            </a:r>
          </a:p>
          <a:p>
            <a:pPr eaLnBrk="0" hangingPunct="0">
              <a:spcBef>
                <a:spcPct val="20000"/>
              </a:spcBef>
            </a:pPr>
            <a:br>
              <a:rPr lang="en-GB" sz="2800" i="1" dirty="0">
                <a:latin typeface="Calibri" pitchFamily="34" charset="0"/>
                <a:cs typeface="Times New Roman" pitchFamily="18" charset="0"/>
              </a:rPr>
            </a:br>
            <a:r>
              <a:rPr lang="en-GB" sz="2800" i="1" dirty="0">
                <a:latin typeface="Calibri" pitchFamily="34" charset="0"/>
                <a:cs typeface="Times New Roman" pitchFamily="18" charset="0"/>
              </a:rPr>
              <a:t>(includes any part, gametes, seeds, eggs, or </a:t>
            </a:r>
            <a:r>
              <a:rPr lang="en-GB" sz="2800" i="1" dirty="0" err="1">
                <a:latin typeface="Calibri" pitchFamily="34" charset="0"/>
                <a:cs typeface="Times New Roman" pitchFamily="18" charset="0"/>
              </a:rPr>
              <a:t>propagules</a:t>
            </a:r>
            <a:r>
              <a:rPr lang="en-GB" sz="2800" i="1">
                <a:latin typeface="Calibri" pitchFamily="34" charset="0"/>
                <a:cs typeface="Times New Roman" pitchFamily="18" charset="0"/>
              </a:rPr>
              <a:t> of such species that might survive and subsequently reproduce)</a:t>
            </a:r>
          </a:p>
        </p:txBody>
      </p:sp>
    </p:spTree>
  </p:cSld>
  <p:clrMapOvr>
    <a:masterClrMapping/>
  </p:clrMapOvr>
  <mc:AlternateContent xmlns:mc="http://schemas.openxmlformats.org/markup-compatibility/2006" xmlns:p14="http://schemas.microsoft.com/office/powerpoint/2010/main">
    <mc:Choice Requires="p14">
      <p:transition spd="slow" p14:dur="2000" advTm="108900"/>
    </mc:Choice>
    <mc:Fallback xmlns="">
      <p:transition spd="slow" advTm="1089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ChangeArrowheads="1"/>
          </p:cNvSpPr>
          <p:nvPr/>
        </p:nvSpPr>
        <p:spPr bwMode="auto">
          <a:xfrm>
            <a:off x="468313" y="404813"/>
            <a:ext cx="8229600" cy="841375"/>
          </a:xfrm>
          <a:prstGeom prst="rect">
            <a:avLst/>
          </a:prstGeom>
          <a:noFill/>
          <a:ln w="9525">
            <a:noFill/>
            <a:miter lim="800000"/>
            <a:headEnd/>
            <a:tailEnd/>
          </a:ln>
        </p:spPr>
        <p:txBody>
          <a:bodyPr lIns="91422" tIns="45711" rIns="91422" bIns="45711"/>
          <a:lstStyle/>
          <a:p>
            <a:pPr algn="ctr" eaLnBrk="0" hangingPunct="0">
              <a:spcBef>
                <a:spcPct val="20000"/>
              </a:spcBef>
            </a:pPr>
            <a:r>
              <a:rPr lang="en-GB" sz="4800" b="1">
                <a:latin typeface="Calibri" pitchFamily="34" charset="0"/>
                <a:cs typeface="Times New Roman" pitchFamily="18" charset="0"/>
              </a:rPr>
              <a:t>Natives – the opposite</a:t>
            </a:r>
            <a:endParaRPr lang="en-GB" sz="3600" b="1">
              <a:latin typeface="Calibri" pitchFamily="34" charset="0"/>
              <a:cs typeface="Times New Roman" pitchFamily="18" charset="0"/>
            </a:endParaRPr>
          </a:p>
        </p:txBody>
      </p:sp>
      <p:sp>
        <p:nvSpPr>
          <p:cNvPr id="6147" name="Rectangle 8"/>
          <p:cNvSpPr>
            <a:spLocks noChangeArrowheads="1"/>
          </p:cNvSpPr>
          <p:nvPr/>
        </p:nvSpPr>
        <p:spPr bwMode="auto">
          <a:xfrm>
            <a:off x="446088" y="1811338"/>
            <a:ext cx="8258175" cy="4638675"/>
          </a:xfrm>
          <a:prstGeom prst="rect">
            <a:avLst/>
          </a:prstGeom>
          <a:noFill/>
          <a:ln w="9525">
            <a:noFill/>
            <a:miter lim="800000"/>
            <a:headEnd/>
            <a:tailEnd/>
          </a:ln>
        </p:spPr>
        <p:txBody>
          <a:bodyPr lIns="91422" tIns="45711" rIns="91422" bIns="45711"/>
          <a:lstStyle/>
          <a:p>
            <a:pPr marL="358775" indent="-358775" eaLnBrk="0" hangingPunct="0">
              <a:spcBef>
                <a:spcPct val="20000"/>
              </a:spcBef>
            </a:pPr>
            <a:r>
              <a:rPr lang="en-GB" sz="3600">
                <a:latin typeface="Calibri" pitchFamily="34" charset="0"/>
                <a:cs typeface="Times New Roman" pitchFamily="18" charset="0"/>
              </a:rPr>
              <a:t>A species that is:</a:t>
            </a:r>
          </a:p>
          <a:p>
            <a:pPr marL="358775" indent="-358775" eaLnBrk="0" hangingPunct="0">
              <a:spcBef>
                <a:spcPct val="20000"/>
              </a:spcBef>
              <a:buFontTx/>
              <a:buChar char="•"/>
            </a:pPr>
            <a:r>
              <a:rPr lang="en-GB" sz="3600">
                <a:latin typeface="Calibri" pitchFamily="34" charset="0"/>
                <a:cs typeface="Times New Roman" pitchFamily="18" charset="0"/>
              </a:rPr>
              <a:t>descended from individuals that were present in GB while humans were still hunter-gathers</a:t>
            </a:r>
          </a:p>
          <a:p>
            <a:pPr marL="358775" indent="-358775" eaLnBrk="0" hangingPunct="0">
              <a:spcBef>
                <a:spcPct val="20000"/>
              </a:spcBef>
            </a:pPr>
            <a:r>
              <a:rPr lang="en-GB" sz="3600" i="1">
                <a:latin typeface="Calibri" pitchFamily="34" charset="0"/>
                <a:cs typeface="Times New Roman" pitchFamily="18" charset="0"/>
              </a:rPr>
              <a:t>or</a:t>
            </a:r>
          </a:p>
          <a:p>
            <a:pPr marL="358775" indent="-358775" eaLnBrk="0" hangingPunct="0">
              <a:spcBef>
                <a:spcPct val="20000"/>
              </a:spcBef>
              <a:buFontTx/>
              <a:buChar char="•"/>
            </a:pPr>
            <a:r>
              <a:rPr lang="en-GB" sz="3600">
                <a:latin typeface="Calibri" pitchFamily="34" charset="0"/>
                <a:cs typeface="Times New Roman" pitchFamily="18" charset="0"/>
              </a:rPr>
              <a:t>colonized without human transport from such a population elsewhere</a:t>
            </a:r>
          </a:p>
        </p:txBody>
      </p:sp>
    </p:spTree>
  </p:cSld>
  <p:clrMapOvr>
    <a:masterClrMapping/>
  </p:clrMapOvr>
  <mc:AlternateContent xmlns:mc="http://schemas.openxmlformats.org/markup-compatibility/2006" xmlns:p14="http://schemas.microsoft.com/office/powerpoint/2010/main">
    <mc:Choice Requires="p14">
      <p:transition spd="slow" p14:dur="2000" advTm="50961"/>
    </mc:Choice>
    <mc:Fallback xmlns="">
      <p:transition spd="slow" advTm="5096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a:t>Terminology</a:t>
            </a:r>
          </a:p>
        </p:txBody>
      </p:sp>
      <p:sp>
        <p:nvSpPr>
          <p:cNvPr id="7171" name="Rectangle 3"/>
          <p:cNvSpPr>
            <a:spLocks noGrp="1" noChangeArrowheads="1"/>
          </p:cNvSpPr>
          <p:nvPr>
            <p:ph type="body" idx="1"/>
          </p:nvPr>
        </p:nvSpPr>
        <p:spPr>
          <a:xfrm>
            <a:off x="468313" y="1268413"/>
            <a:ext cx="8496300" cy="5256212"/>
          </a:xfrm>
        </p:spPr>
        <p:txBody>
          <a:bodyPr/>
          <a:lstStyle/>
          <a:p>
            <a:pPr eaLnBrk="1" hangingPunct="1">
              <a:lnSpc>
                <a:spcPct val="90000"/>
              </a:lnSpc>
            </a:pPr>
            <a:r>
              <a:rPr lang="en-GB" sz="2400">
                <a:solidFill>
                  <a:srgbClr val="0033CC"/>
                </a:solidFill>
              </a:rPr>
              <a:t>Alien</a:t>
            </a:r>
          </a:p>
          <a:p>
            <a:pPr eaLnBrk="1" hangingPunct="1">
              <a:lnSpc>
                <a:spcPct val="90000"/>
              </a:lnSpc>
            </a:pPr>
            <a:r>
              <a:rPr lang="en-GB" sz="2400">
                <a:solidFill>
                  <a:srgbClr val="0033CC"/>
                </a:solidFill>
              </a:rPr>
              <a:t>Invasive </a:t>
            </a:r>
            <a:r>
              <a:rPr lang="en-GB" sz="2400"/>
              <a:t>(i.e. causing ecological or economic harm)</a:t>
            </a:r>
          </a:p>
          <a:p>
            <a:pPr eaLnBrk="1" hangingPunct="1">
              <a:lnSpc>
                <a:spcPct val="90000"/>
              </a:lnSpc>
            </a:pPr>
            <a:r>
              <a:rPr lang="en-GB" sz="2400">
                <a:solidFill>
                  <a:srgbClr val="0033CC"/>
                </a:solidFill>
              </a:rPr>
              <a:t>Non-native</a:t>
            </a:r>
          </a:p>
          <a:p>
            <a:pPr eaLnBrk="1" hangingPunct="1">
              <a:lnSpc>
                <a:spcPct val="90000"/>
              </a:lnSpc>
            </a:pPr>
            <a:r>
              <a:rPr lang="en-GB" sz="2400">
                <a:solidFill>
                  <a:srgbClr val="0033CC"/>
                </a:solidFill>
              </a:rPr>
              <a:t>Adventive</a:t>
            </a:r>
          </a:p>
          <a:p>
            <a:pPr eaLnBrk="1" hangingPunct="1">
              <a:lnSpc>
                <a:spcPct val="90000"/>
              </a:lnSpc>
            </a:pPr>
            <a:r>
              <a:rPr lang="en-GB" sz="2400">
                <a:solidFill>
                  <a:srgbClr val="0033CC"/>
                </a:solidFill>
              </a:rPr>
              <a:t>Naturalised</a:t>
            </a:r>
          </a:p>
          <a:p>
            <a:pPr eaLnBrk="1" hangingPunct="1">
              <a:lnSpc>
                <a:spcPct val="90000"/>
              </a:lnSpc>
            </a:pPr>
            <a:r>
              <a:rPr lang="en-GB" sz="2400">
                <a:solidFill>
                  <a:srgbClr val="0033CC"/>
                </a:solidFill>
              </a:rPr>
              <a:t>Established</a:t>
            </a:r>
          </a:p>
          <a:p>
            <a:pPr eaLnBrk="1" hangingPunct="1">
              <a:lnSpc>
                <a:spcPct val="90000"/>
              </a:lnSpc>
            </a:pPr>
            <a:r>
              <a:rPr lang="en-GB" sz="2400">
                <a:solidFill>
                  <a:srgbClr val="0033CC"/>
                </a:solidFill>
              </a:rPr>
              <a:t>Archaeo(phyte) </a:t>
            </a:r>
          </a:p>
          <a:p>
            <a:pPr lvl="1" eaLnBrk="1" hangingPunct="1">
              <a:lnSpc>
                <a:spcPct val="90000"/>
              </a:lnSpc>
            </a:pPr>
            <a:r>
              <a:rPr lang="en-GB" sz="2000">
                <a:solidFill>
                  <a:srgbClr val="0033CC"/>
                </a:solidFill>
              </a:rPr>
              <a:t>arrived after start of Neolithic (i.e. about 4000 BC) but before 1500 AD</a:t>
            </a:r>
          </a:p>
          <a:p>
            <a:pPr eaLnBrk="1" hangingPunct="1">
              <a:lnSpc>
                <a:spcPct val="90000"/>
              </a:lnSpc>
            </a:pPr>
            <a:r>
              <a:rPr lang="en-GB" sz="2400">
                <a:solidFill>
                  <a:srgbClr val="0033CC"/>
                </a:solidFill>
              </a:rPr>
              <a:t>Neo(phyte) </a:t>
            </a:r>
          </a:p>
          <a:p>
            <a:pPr lvl="1" eaLnBrk="1" hangingPunct="1">
              <a:lnSpc>
                <a:spcPct val="90000"/>
              </a:lnSpc>
            </a:pPr>
            <a:r>
              <a:rPr lang="en-GB" sz="2000">
                <a:solidFill>
                  <a:srgbClr val="0033CC"/>
                </a:solidFill>
              </a:rPr>
              <a:t>recorded only since 1500 AD</a:t>
            </a:r>
            <a:br>
              <a:rPr lang="en-GB" sz="2000"/>
            </a:br>
            <a:endParaRPr lang="en-GB" sz="2000"/>
          </a:p>
          <a:p>
            <a:pPr eaLnBrk="1" hangingPunct="1">
              <a:lnSpc>
                <a:spcPct val="90000"/>
              </a:lnSpc>
            </a:pPr>
            <a:r>
              <a:rPr lang="en-GB" sz="2400">
                <a:solidFill>
                  <a:srgbClr val="339933"/>
                </a:solidFill>
              </a:rPr>
              <a:t>Native</a:t>
            </a:r>
          </a:p>
          <a:p>
            <a:pPr eaLnBrk="1" hangingPunct="1">
              <a:lnSpc>
                <a:spcPct val="90000"/>
              </a:lnSpc>
            </a:pPr>
            <a:r>
              <a:rPr lang="en-GB" sz="2400">
                <a:solidFill>
                  <a:srgbClr val="339933"/>
                </a:solidFill>
              </a:rPr>
              <a:t>Endemic</a:t>
            </a:r>
          </a:p>
          <a:p>
            <a:pPr eaLnBrk="1" hangingPunct="1">
              <a:lnSpc>
                <a:spcPct val="90000"/>
              </a:lnSpc>
            </a:pPr>
            <a:endParaRPr lang="en-GB" sz="2400">
              <a:solidFill>
                <a:srgbClr val="339933"/>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20833"/>
    </mc:Choice>
    <mc:Fallback xmlns="">
      <p:transition spd="slow" advTm="22083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8900" t="7409" r="40348" b="4737"/>
          <a:stretch/>
        </p:blipFill>
        <p:spPr>
          <a:xfrm>
            <a:off x="4283968" y="0"/>
            <a:ext cx="4716524" cy="8134296"/>
          </a:xfrm>
          <a:prstGeom prst="rect">
            <a:avLst/>
          </a:prstGeom>
        </p:spPr>
      </p:pic>
      <p:sp>
        <p:nvSpPr>
          <p:cNvPr id="5" name="TextBox 4">
            <a:extLst>
              <a:ext uri="{FF2B5EF4-FFF2-40B4-BE49-F238E27FC236}">
                <a16:creationId xmlns:a16="http://schemas.microsoft.com/office/drawing/2014/main" id="{36EF597D-6E2A-4BBB-8791-98EDB669485F}"/>
              </a:ext>
            </a:extLst>
          </p:cNvPr>
          <p:cNvSpPr txBox="1"/>
          <p:nvPr/>
        </p:nvSpPr>
        <p:spPr>
          <a:xfrm>
            <a:off x="323528" y="332656"/>
            <a:ext cx="3816424" cy="1661993"/>
          </a:xfrm>
          <a:prstGeom prst="rect">
            <a:avLst/>
          </a:prstGeom>
          <a:noFill/>
        </p:spPr>
        <p:txBody>
          <a:bodyPr wrap="square" rtlCol="0">
            <a:spAutoFit/>
          </a:bodyPr>
          <a:lstStyle/>
          <a:p>
            <a:r>
              <a:rPr lang="en-GB" dirty="0"/>
              <a:t>25 Oct 2019</a:t>
            </a:r>
          </a:p>
          <a:p>
            <a:endParaRPr lang="en-US" sz="1200" dirty="0">
              <a:hlinkClick r:id="rId4"/>
            </a:endParaRPr>
          </a:p>
          <a:p>
            <a:r>
              <a:rPr lang="en-US" sz="1200" dirty="0">
                <a:hlinkClick r:id="rId4"/>
              </a:rPr>
              <a:t>https://www.bbc.co.uk/news/uk-politics-50173577</a:t>
            </a:r>
            <a:endParaRPr lang="en-US" sz="1200" dirty="0"/>
          </a:p>
          <a:p>
            <a:endParaRPr lang="en-US" sz="1200" dirty="0">
              <a:hlinkClick r:id="rId5"/>
            </a:endParaRPr>
          </a:p>
          <a:p>
            <a:r>
              <a:rPr lang="en-US" sz="1200" dirty="0">
                <a:hlinkClick r:id="rId5"/>
              </a:rPr>
              <a:t>https://www.parliament.uk/business/committees/committees-a-z/commons-select/environmental-audit-committee/news-parliament-2017/invasive-species-report-published-19-20/</a:t>
            </a:r>
            <a:endParaRPr lang="en-US" sz="1200" dirty="0"/>
          </a:p>
        </p:txBody>
      </p:sp>
    </p:spTree>
    <p:extLst>
      <p:ext uri="{BB962C8B-B14F-4D97-AF65-F5344CB8AC3E}">
        <p14:creationId xmlns:p14="http://schemas.microsoft.com/office/powerpoint/2010/main" val="2188444696"/>
      </p:ext>
    </p:extLst>
  </p:cSld>
  <p:clrMapOvr>
    <a:masterClrMapping/>
  </p:clrMapOvr>
  <mc:AlternateContent xmlns:mc="http://schemas.openxmlformats.org/markup-compatibility/2006" xmlns:p14="http://schemas.microsoft.com/office/powerpoint/2010/main">
    <mc:Choice Requires="p14">
      <p:transition spd="slow" p14:dur="2000" advTm="89621"/>
    </mc:Choice>
    <mc:Fallback xmlns="">
      <p:transition spd="slow" advTm="8962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GB"/>
              <a:t>Are all aliens invasive?</a:t>
            </a:r>
          </a:p>
        </p:txBody>
      </p:sp>
      <p:sp>
        <p:nvSpPr>
          <p:cNvPr id="8195" name="Rectangle 3"/>
          <p:cNvSpPr>
            <a:spLocks noGrp="1" noChangeArrowheads="1"/>
          </p:cNvSpPr>
          <p:nvPr>
            <p:ph type="body" idx="1"/>
          </p:nvPr>
        </p:nvSpPr>
        <p:spPr>
          <a:xfrm>
            <a:off x="457200" y="1600200"/>
            <a:ext cx="6202363" cy="4525963"/>
          </a:xfrm>
        </p:spPr>
        <p:txBody>
          <a:bodyPr/>
          <a:lstStyle/>
          <a:p>
            <a:pPr eaLnBrk="1" hangingPunct="1"/>
            <a:r>
              <a:rPr lang="en-GB" sz="2800" dirty="0"/>
              <a:t>Tens rule (Williamson, 1996)</a:t>
            </a:r>
            <a:br>
              <a:rPr lang="en-GB" sz="2800" dirty="0"/>
            </a:br>
            <a:endParaRPr lang="en-GB" sz="2800" dirty="0"/>
          </a:p>
          <a:p>
            <a:pPr eaLnBrk="1" hangingPunct="1"/>
            <a:r>
              <a:rPr lang="en-GB" sz="2800" dirty="0"/>
              <a:t>1 in 10 transported individuals are released...</a:t>
            </a:r>
          </a:p>
          <a:p>
            <a:pPr eaLnBrk="1" hangingPunct="1"/>
            <a:r>
              <a:rPr lang="en-GB" sz="2800" dirty="0"/>
              <a:t>...of those 1 in 10 establish…</a:t>
            </a:r>
          </a:p>
          <a:p>
            <a:pPr eaLnBrk="1" hangingPunct="1"/>
            <a:r>
              <a:rPr lang="en-GB" sz="2800" dirty="0"/>
              <a:t>…of those, 1 in 10 is invasive</a:t>
            </a:r>
            <a:br>
              <a:rPr lang="en-GB" sz="2800" dirty="0"/>
            </a:br>
            <a:endParaRPr lang="en-GB" sz="2800" dirty="0"/>
          </a:p>
          <a:p>
            <a:pPr eaLnBrk="1" hangingPunct="1"/>
            <a:r>
              <a:rPr lang="en-GB" sz="2800" dirty="0"/>
              <a:t>So 99% of aliens are no problem?</a:t>
            </a:r>
          </a:p>
        </p:txBody>
      </p:sp>
      <p:sp>
        <p:nvSpPr>
          <p:cNvPr id="8196" name="TextBox 3"/>
          <p:cNvSpPr txBox="1">
            <a:spLocks noChangeArrowheads="1"/>
          </p:cNvSpPr>
          <p:nvPr/>
        </p:nvSpPr>
        <p:spPr bwMode="auto">
          <a:xfrm>
            <a:off x="6804025" y="2636838"/>
            <a:ext cx="1728788" cy="369887"/>
          </a:xfrm>
          <a:prstGeom prst="rect">
            <a:avLst/>
          </a:prstGeom>
          <a:solidFill>
            <a:srgbClr val="92D050"/>
          </a:solidFill>
          <a:ln w="9525">
            <a:solidFill>
              <a:schemeClr val="tx1"/>
            </a:solidFill>
            <a:miter lim="800000"/>
            <a:headEnd/>
            <a:tailEnd/>
          </a:ln>
        </p:spPr>
        <p:txBody>
          <a:bodyPr>
            <a:spAutoFit/>
          </a:bodyPr>
          <a:lstStyle/>
          <a:p>
            <a:pPr algn="ctr"/>
            <a:r>
              <a:rPr lang="en-GB"/>
              <a:t>Introduction</a:t>
            </a:r>
          </a:p>
        </p:txBody>
      </p:sp>
      <p:sp>
        <p:nvSpPr>
          <p:cNvPr id="8197" name="TextBox 4"/>
          <p:cNvSpPr txBox="1">
            <a:spLocks noChangeArrowheads="1"/>
          </p:cNvSpPr>
          <p:nvPr/>
        </p:nvSpPr>
        <p:spPr bwMode="auto">
          <a:xfrm>
            <a:off x="6804025" y="4005263"/>
            <a:ext cx="1728788" cy="369887"/>
          </a:xfrm>
          <a:prstGeom prst="rect">
            <a:avLst/>
          </a:prstGeom>
          <a:solidFill>
            <a:srgbClr val="FFFF00"/>
          </a:solidFill>
          <a:ln w="9525">
            <a:solidFill>
              <a:schemeClr val="tx1"/>
            </a:solidFill>
            <a:miter lim="800000"/>
            <a:headEnd/>
            <a:tailEnd/>
          </a:ln>
        </p:spPr>
        <p:txBody>
          <a:bodyPr>
            <a:spAutoFit/>
          </a:bodyPr>
          <a:lstStyle/>
          <a:p>
            <a:pPr algn="ctr"/>
            <a:r>
              <a:rPr lang="en-GB"/>
              <a:t>Establishment</a:t>
            </a:r>
          </a:p>
        </p:txBody>
      </p:sp>
      <p:sp>
        <p:nvSpPr>
          <p:cNvPr id="8198" name="TextBox 5"/>
          <p:cNvSpPr txBox="1">
            <a:spLocks noChangeArrowheads="1"/>
          </p:cNvSpPr>
          <p:nvPr/>
        </p:nvSpPr>
        <p:spPr bwMode="auto">
          <a:xfrm>
            <a:off x="6804025" y="5373688"/>
            <a:ext cx="1728788" cy="368300"/>
          </a:xfrm>
          <a:prstGeom prst="rect">
            <a:avLst/>
          </a:prstGeom>
          <a:solidFill>
            <a:srgbClr val="FF0000"/>
          </a:solidFill>
          <a:ln w="9525">
            <a:solidFill>
              <a:schemeClr val="tx1"/>
            </a:solidFill>
            <a:miter lim="800000"/>
            <a:headEnd/>
            <a:tailEnd/>
          </a:ln>
        </p:spPr>
        <p:txBody>
          <a:bodyPr>
            <a:spAutoFit/>
          </a:bodyPr>
          <a:lstStyle/>
          <a:p>
            <a:pPr algn="ctr"/>
            <a:r>
              <a:rPr lang="en-GB">
                <a:solidFill>
                  <a:schemeClr val="bg1"/>
                </a:solidFill>
              </a:rPr>
              <a:t>Spread</a:t>
            </a:r>
          </a:p>
        </p:txBody>
      </p:sp>
      <p:sp>
        <p:nvSpPr>
          <p:cNvPr id="7" name="Right Arrow 6"/>
          <p:cNvSpPr/>
          <p:nvPr/>
        </p:nvSpPr>
        <p:spPr>
          <a:xfrm rot="5400000">
            <a:off x="7235825" y="3284538"/>
            <a:ext cx="865187" cy="433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Right Arrow 7"/>
          <p:cNvSpPr/>
          <p:nvPr/>
        </p:nvSpPr>
        <p:spPr>
          <a:xfrm rot="5400000">
            <a:off x="7236619" y="4796632"/>
            <a:ext cx="863600"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201" name="TextBox 8"/>
          <p:cNvSpPr txBox="1">
            <a:spLocks noChangeArrowheads="1"/>
          </p:cNvSpPr>
          <p:nvPr/>
        </p:nvSpPr>
        <p:spPr bwMode="auto">
          <a:xfrm>
            <a:off x="7885113" y="3284538"/>
            <a:ext cx="719137" cy="369887"/>
          </a:xfrm>
          <a:prstGeom prst="rect">
            <a:avLst/>
          </a:prstGeom>
          <a:noFill/>
          <a:ln w="9525">
            <a:noFill/>
            <a:miter lim="800000"/>
            <a:headEnd/>
            <a:tailEnd/>
          </a:ln>
        </p:spPr>
        <p:txBody>
          <a:bodyPr>
            <a:spAutoFit/>
          </a:bodyPr>
          <a:lstStyle/>
          <a:p>
            <a:r>
              <a:rPr lang="en-GB"/>
              <a:t>10%</a:t>
            </a:r>
          </a:p>
        </p:txBody>
      </p:sp>
      <p:sp>
        <p:nvSpPr>
          <p:cNvPr id="8202" name="TextBox 9"/>
          <p:cNvSpPr txBox="1">
            <a:spLocks noChangeArrowheads="1"/>
          </p:cNvSpPr>
          <p:nvPr/>
        </p:nvSpPr>
        <p:spPr bwMode="auto">
          <a:xfrm>
            <a:off x="7812088" y="4652963"/>
            <a:ext cx="720725" cy="369887"/>
          </a:xfrm>
          <a:prstGeom prst="rect">
            <a:avLst/>
          </a:prstGeom>
          <a:noFill/>
          <a:ln w="9525">
            <a:noFill/>
            <a:miter lim="800000"/>
            <a:headEnd/>
            <a:tailEnd/>
          </a:ln>
        </p:spPr>
        <p:txBody>
          <a:bodyPr>
            <a:spAutoFit/>
          </a:bodyPr>
          <a:lstStyle/>
          <a:p>
            <a:r>
              <a:rPr lang="en-GB"/>
              <a:t>10%</a:t>
            </a:r>
          </a:p>
        </p:txBody>
      </p:sp>
      <p:sp>
        <p:nvSpPr>
          <p:cNvPr id="8203" name="TextBox 11"/>
          <p:cNvSpPr txBox="1">
            <a:spLocks noChangeArrowheads="1"/>
          </p:cNvSpPr>
          <p:nvPr/>
        </p:nvSpPr>
        <p:spPr bwMode="auto">
          <a:xfrm>
            <a:off x="6804025" y="1268413"/>
            <a:ext cx="1728788" cy="369887"/>
          </a:xfrm>
          <a:prstGeom prst="rect">
            <a:avLst/>
          </a:prstGeom>
          <a:noFill/>
          <a:ln w="9525">
            <a:solidFill>
              <a:schemeClr val="tx1"/>
            </a:solidFill>
            <a:miter lim="800000"/>
            <a:headEnd/>
            <a:tailEnd/>
          </a:ln>
        </p:spPr>
        <p:txBody>
          <a:bodyPr>
            <a:spAutoFit/>
          </a:bodyPr>
          <a:lstStyle/>
          <a:p>
            <a:pPr algn="ctr"/>
            <a:r>
              <a:rPr lang="en-GB"/>
              <a:t>Transportation</a:t>
            </a:r>
          </a:p>
        </p:txBody>
      </p:sp>
      <p:sp>
        <p:nvSpPr>
          <p:cNvPr id="13" name="Right Arrow 12"/>
          <p:cNvSpPr/>
          <p:nvPr/>
        </p:nvSpPr>
        <p:spPr>
          <a:xfrm rot="5400000">
            <a:off x="7235825" y="1700213"/>
            <a:ext cx="865187" cy="865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205" name="TextBox 13"/>
          <p:cNvSpPr txBox="1">
            <a:spLocks noChangeArrowheads="1"/>
          </p:cNvSpPr>
          <p:nvPr/>
        </p:nvSpPr>
        <p:spPr bwMode="auto">
          <a:xfrm>
            <a:off x="8172450" y="1916113"/>
            <a:ext cx="720725" cy="369887"/>
          </a:xfrm>
          <a:prstGeom prst="rect">
            <a:avLst/>
          </a:prstGeom>
          <a:noFill/>
          <a:ln w="9525">
            <a:noFill/>
            <a:miter lim="800000"/>
            <a:headEnd/>
            <a:tailEnd/>
          </a:ln>
        </p:spPr>
        <p:txBody>
          <a:bodyPr>
            <a:spAutoFit/>
          </a:bodyPr>
          <a:lstStyle/>
          <a:p>
            <a:r>
              <a:rPr lang="en-GB"/>
              <a:t>10%</a:t>
            </a:r>
          </a:p>
        </p:txBody>
      </p:sp>
    </p:spTree>
  </p:cSld>
  <p:clrMapOvr>
    <a:masterClrMapping/>
  </p:clrMapOvr>
  <mc:AlternateContent xmlns:mc="http://schemas.openxmlformats.org/markup-compatibility/2006" xmlns:p14="http://schemas.microsoft.com/office/powerpoint/2010/main">
    <mc:Choice Requires="p14">
      <p:transition spd="slow" p14:dur="2000" advTm="154081"/>
    </mc:Choice>
    <mc:Fallback xmlns="">
      <p:transition spd="slow" advTm="15408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0"/>
            <a:ext cx="9144000" cy="1143000"/>
          </a:xfrm>
        </p:spPr>
        <p:txBody>
          <a:bodyPr/>
          <a:lstStyle/>
          <a:p>
            <a:pPr eaLnBrk="1" hangingPunct="1"/>
            <a:r>
              <a:rPr lang="en-GB" sz="4000"/>
              <a:t>The numbers vary but the principle holds</a:t>
            </a:r>
          </a:p>
        </p:txBody>
      </p:sp>
      <p:sp>
        <p:nvSpPr>
          <p:cNvPr id="9219" name="Content Placeholder 2"/>
          <p:cNvSpPr>
            <a:spLocks noGrp="1"/>
          </p:cNvSpPr>
          <p:nvPr>
            <p:ph idx="1"/>
          </p:nvPr>
        </p:nvSpPr>
        <p:spPr>
          <a:xfrm>
            <a:off x="457200" y="1600200"/>
            <a:ext cx="5267325" cy="4525963"/>
          </a:xfrm>
        </p:spPr>
        <p:txBody>
          <a:bodyPr/>
          <a:lstStyle/>
          <a:p>
            <a:pPr eaLnBrk="1" hangingPunct="1"/>
            <a:r>
              <a:rPr lang="en-GB" sz="2800" dirty="0" err="1"/>
              <a:t>Jeschke</a:t>
            </a:r>
            <a:r>
              <a:rPr lang="en-GB" sz="2800" dirty="0"/>
              <a:t> &amp; </a:t>
            </a:r>
            <a:r>
              <a:rPr lang="en-GB" sz="2800" dirty="0" err="1"/>
              <a:t>Strayer</a:t>
            </a:r>
            <a:r>
              <a:rPr lang="en-GB" sz="2800" dirty="0"/>
              <a:t> (2005) </a:t>
            </a:r>
            <a:r>
              <a:rPr lang="en-GB" sz="2800" i="1" dirty="0"/>
              <a:t>PNAS </a:t>
            </a:r>
            <a:r>
              <a:rPr lang="en-GB" sz="2800" dirty="0"/>
              <a:t>102: 7198–7202</a:t>
            </a:r>
          </a:p>
          <a:p>
            <a:pPr eaLnBrk="1" hangingPunct="1"/>
            <a:r>
              <a:rPr lang="en-GB" sz="2800" dirty="0"/>
              <a:t>Freshwater fishes, mammals and bird species </a:t>
            </a:r>
            <a:r>
              <a:rPr lang="en-GB" sz="2800" i="1" dirty="0"/>
              <a:t>native to Europe or N. America</a:t>
            </a:r>
            <a:r>
              <a:rPr lang="en-GB" sz="2800" dirty="0"/>
              <a:t> introduced outside native range</a:t>
            </a:r>
          </a:p>
        </p:txBody>
      </p:sp>
      <p:grpSp>
        <p:nvGrpSpPr>
          <p:cNvPr id="9220" name="Group 14"/>
          <p:cNvGrpSpPr>
            <a:grpSpLocks/>
          </p:cNvGrpSpPr>
          <p:nvPr/>
        </p:nvGrpSpPr>
        <p:grpSpPr bwMode="auto">
          <a:xfrm>
            <a:off x="6156325" y="1628775"/>
            <a:ext cx="2087563" cy="4473575"/>
            <a:chOff x="4716016" y="1628800"/>
            <a:chExt cx="2088232" cy="4473788"/>
          </a:xfrm>
        </p:grpSpPr>
        <p:sp>
          <p:nvSpPr>
            <p:cNvPr id="9221" name="TextBox 3"/>
            <p:cNvSpPr txBox="1">
              <a:spLocks noChangeArrowheads="1"/>
            </p:cNvSpPr>
            <p:nvPr/>
          </p:nvSpPr>
          <p:spPr bwMode="auto">
            <a:xfrm>
              <a:off x="4716016" y="2996952"/>
              <a:ext cx="1728192" cy="369332"/>
            </a:xfrm>
            <a:prstGeom prst="rect">
              <a:avLst/>
            </a:prstGeom>
            <a:solidFill>
              <a:srgbClr val="92D050"/>
            </a:solidFill>
            <a:ln w="9525">
              <a:solidFill>
                <a:schemeClr val="tx1"/>
              </a:solidFill>
              <a:miter lim="800000"/>
              <a:headEnd/>
              <a:tailEnd/>
            </a:ln>
          </p:spPr>
          <p:txBody>
            <a:bodyPr>
              <a:spAutoFit/>
            </a:bodyPr>
            <a:lstStyle/>
            <a:p>
              <a:pPr algn="ctr"/>
              <a:r>
                <a:rPr lang="en-GB"/>
                <a:t>Introduction</a:t>
              </a:r>
            </a:p>
          </p:txBody>
        </p:sp>
        <p:sp>
          <p:nvSpPr>
            <p:cNvPr id="9222" name="TextBox 4"/>
            <p:cNvSpPr txBox="1">
              <a:spLocks noChangeArrowheads="1"/>
            </p:cNvSpPr>
            <p:nvPr/>
          </p:nvSpPr>
          <p:spPr bwMode="auto">
            <a:xfrm>
              <a:off x="4716016" y="4365104"/>
              <a:ext cx="1728192" cy="369332"/>
            </a:xfrm>
            <a:prstGeom prst="rect">
              <a:avLst/>
            </a:prstGeom>
            <a:solidFill>
              <a:srgbClr val="FFFF00"/>
            </a:solidFill>
            <a:ln w="9525">
              <a:solidFill>
                <a:schemeClr val="tx1"/>
              </a:solidFill>
              <a:miter lim="800000"/>
              <a:headEnd/>
              <a:tailEnd/>
            </a:ln>
          </p:spPr>
          <p:txBody>
            <a:bodyPr>
              <a:spAutoFit/>
            </a:bodyPr>
            <a:lstStyle/>
            <a:p>
              <a:pPr algn="ctr"/>
              <a:r>
                <a:rPr lang="en-GB"/>
                <a:t>Establishment</a:t>
              </a:r>
            </a:p>
          </p:txBody>
        </p:sp>
        <p:sp>
          <p:nvSpPr>
            <p:cNvPr id="9223" name="TextBox 5"/>
            <p:cNvSpPr txBox="1">
              <a:spLocks noChangeArrowheads="1"/>
            </p:cNvSpPr>
            <p:nvPr/>
          </p:nvSpPr>
          <p:spPr bwMode="auto">
            <a:xfrm>
              <a:off x="4716016" y="5733256"/>
              <a:ext cx="1728192" cy="369332"/>
            </a:xfrm>
            <a:prstGeom prst="rect">
              <a:avLst/>
            </a:prstGeom>
            <a:solidFill>
              <a:srgbClr val="FF0000"/>
            </a:solidFill>
            <a:ln w="9525">
              <a:solidFill>
                <a:schemeClr val="tx1"/>
              </a:solidFill>
              <a:miter lim="800000"/>
              <a:headEnd/>
              <a:tailEnd/>
            </a:ln>
          </p:spPr>
          <p:txBody>
            <a:bodyPr>
              <a:spAutoFit/>
            </a:bodyPr>
            <a:lstStyle/>
            <a:p>
              <a:pPr algn="ctr"/>
              <a:r>
                <a:rPr lang="en-GB">
                  <a:solidFill>
                    <a:schemeClr val="bg1"/>
                  </a:solidFill>
                </a:rPr>
                <a:t>Spread</a:t>
              </a:r>
            </a:p>
          </p:txBody>
        </p:sp>
        <p:sp>
          <p:nvSpPr>
            <p:cNvPr id="7" name="Right Arrow 6"/>
            <p:cNvSpPr/>
            <p:nvPr/>
          </p:nvSpPr>
          <p:spPr>
            <a:xfrm rot="5400000">
              <a:off x="5148072" y="3644962"/>
              <a:ext cx="863641" cy="431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Right Arrow 7"/>
            <p:cNvSpPr/>
            <p:nvPr/>
          </p:nvSpPr>
          <p:spPr>
            <a:xfrm rot="5400000">
              <a:off x="5148073" y="5157961"/>
              <a:ext cx="863641" cy="142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226" name="TextBox 8"/>
            <p:cNvSpPr txBox="1">
              <a:spLocks noChangeArrowheads="1"/>
            </p:cNvSpPr>
            <p:nvPr/>
          </p:nvSpPr>
          <p:spPr bwMode="auto">
            <a:xfrm>
              <a:off x="5796136" y="3645024"/>
              <a:ext cx="720080" cy="369332"/>
            </a:xfrm>
            <a:prstGeom prst="rect">
              <a:avLst/>
            </a:prstGeom>
            <a:noFill/>
            <a:ln w="9525">
              <a:noFill/>
              <a:miter lim="800000"/>
              <a:headEnd/>
              <a:tailEnd/>
            </a:ln>
          </p:spPr>
          <p:txBody>
            <a:bodyPr>
              <a:spAutoFit/>
            </a:bodyPr>
            <a:lstStyle/>
            <a:p>
              <a:r>
                <a:rPr lang="en-GB"/>
                <a:t>56%</a:t>
              </a:r>
            </a:p>
          </p:txBody>
        </p:sp>
        <p:sp>
          <p:nvSpPr>
            <p:cNvPr id="9227" name="TextBox 9"/>
            <p:cNvSpPr txBox="1">
              <a:spLocks noChangeArrowheads="1"/>
            </p:cNvSpPr>
            <p:nvPr/>
          </p:nvSpPr>
          <p:spPr bwMode="auto">
            <a:xfrm>
              <a:off x="5724128" y="5013176"/>
              <a:ext cx="720080" cy="369332"/>
            </a:xfrm>
            <a:prstGeom prst="rect">
              <a:avLst/>
            </a:prstGeom>
            <a:noFill/>
            <a:ln w="9525">
              <a:noFill/>
              <a:miter lim="800000"/>
              <a:headEnd/>
              <a:tailEnd/>
            </a:ln>
          </p:spPr>
          <p:txBody>
            <a:bodyPr>
              <a:spAutoFit/>
            </a:bodyPr>
            <a:lstStyle/>
            <a:p>
              <a:r>
                <a:rPr lang="en-GB"/>
                <a:t>60%</a:t>
              </a:r>
            </a:p>
          </p:txBody>
        </p:sp>
        <p:sp>
          <p:nvSpPr>
            <p:cNvPr id="9228" name="TextBox 10"/>
            <p:cNvSpPr txBox="1">
              <a:spLocks noChangeArrowheads="1"/>
            </p:cNvSpPr>
            <p:nvPr/>
          </p:nvSpPr>
          <p:spPr bwMode="auto">
            <a:xfrm>
              <a:off x="4716016" y="1628800"/>
              <a:ext cx="1728192" cy="369332"/>
            </a:xfrm>
            <a:prstGeom prst="rect">
              <a:avLst/>
            </a:prstGeom>
            <a:noFill/>
            <a:ln w="9525">
              <a:solidFill>
                <a:schemeClr val="tx1"/>
              </a:solidFill>
              <a:miter lim="800000"/>
              <a:headEnd/>
              <a:tailEnd/>
            </a:ln>
          </p:spPr>
          <p:txBody>
            <a:bodyPr>
              <a:spAutoFit/>
            </a:bodyPr>
            <a:lstStyle/>
            <a:p>
              <a:pPr algn="ctr"/>
              <a:r>
                <a:rPr lang="en-GB"/>
                <a:t>Transportation</a:t>
              </a:r>
            </a:p>
          </p:txBody>
        </p:sp>
        <p:sp>
          <p:nvSpPr>
            <p:cNvPr id="12" name="Right Arrow 11"/>
            <p:cNvSpPr/>
            <p:nvPr/>
          </p:nvSpPr>
          <p:spPr>
            <a:xfrm rot="5400000">
              <a:off x="5148072" y="2060503"/>
              <a:ext cx="863641" cy="863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230" name="TextBox 12"/>
            <p:cNvSpPr txBox="1">
              <a:spLocks noChangeArrowheads="1"/>
            </p:cNvSpPr>
            <p:nvPr/>
          </p:nvSpPr>
          <p:spPr bwMode="auto">
            <a:xfrm>
              <a:off x="6084168" y="2276872"/>
              <a:ext cx="720080" cy="369332"/>
            </a:xfrm>
            <a:prstGeom prst="rect">
              <a:avLst/>
            </a:prstGeom>
            <a:noFill/>
            <a:ln w="9525">
              <a:noFill/>
              <a:miter lim="800000"/>
              <a:headEnd/>
              <a:tailEnd/>
            </a:ln>
          </p:spPr>
          <p:txBody>
            <a:bodyPr>
              <a:spAutoFit/>
            </a:bodyPr>
            <a:lstStyle/>
            <a:p>
              <a:r>
                <a:rPr lang="en-GB"/>
                <a:t>6%</a:t>
              </a:r>
            </a:p>
          </p:txBody>
        </p:sp>
      </p:grpSp>
    </p:spTree>
  </p:cSld>
  <p:clrMapOvr>
    <a:masterClrMapping/>
  </p:clrMapOvr>
  <mc:AlternateContent xmlns:mc="http://schemas.openxmlformats.org/markup-compatibility/2006" xmlns:p14="http://schemas.microsoft.com/office/powerpoint/2010/main">
    <mc:Choice Requires="p14">
      <p:transition spd="slow" p14:dur="2000" advTm="89151"/>
    </mc:Choice>
    <mc:Fallback xmlns="">
      <p:transition spd="slow" advTm="8915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2.6"/>
</p:tagLst>
</file>

<file path=ppt/tags/tag2.xml><?xml version="1.0" encoding="utf-8"?>
<p:tagLst xmlns:a="http://schemas.openxmlformats.org/drawingml/2006/main" xmlns:r="http://schemas.openxmlformats.org/officeDocument/2006/relationships" xmlns:p="http://schemas.openxmlformats.org/presentationml/2006/main">
  <p:tag name="TIMING" val="|42.9|55.4"/>
</p:tagLst>
</file>

<file path=ppt/theme/theme1.xml><?xml version="1.0" encoding="utf-8"?>
<a:theme xmlns:a="http://schemas.openxmlformats.org/drawingml/2006/main" name="Invasive species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Invasive species 1</Template>
  <TotalTime>2579</TotalTime>
  <Words>2061</Words>
  <Application>Microsoft Office PowerPoint</Application>
  <PresentationFormat>On-screen Show (4:3)</PresentationFormat>
  <Paragraphs>329</Paragraphs>
  <Slides>39</Slides>
  <Notes>38</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4" baseType="lpstr">
      <vt:lpstr>Arial</vt:lpstr>
      <vt:lpstr>Calibri</vt:lpstr>
      <vt:lpstr>Times New Roman</vt:lpstr>
      <vt:lpstr>Invasive species 1</vt:lpstr>
      <vt:lpstr>Chart</vt:lpstr>
      <vt:lpstr>PowerPoint Presentation</vt:lpstr>
      <vt:lpstr>Invasive Species 1</vt:lpstr>
      <vt:lpstr>Invasive Species 1</vt:lpstr>
      <vt:lpstr>PowerPoint Presentation</vt:lpstr>
      <vt:lpstr>PowerPoint Presentation</vt:lpstr>
      <vt:lpstr>Terminology</vt:lpstr>
      <vt:lpstr>PowerPoint Presentation</vt:lpstr>
      <vt:lpstr>Are all aliens invasive?</vt:lpstr>
      <vt:lpstr>The numbers vary but the principle holds</vt:lpstr>
      <vt:lpstr>Establishment success - HERPTILES</vt:lpstr>
      <vt:lpstr>Blackburn et al., 2011. Trends in Ecology &amp; Evolution 26(7): 333-339.</vt:lpstr>
      <vt:lpstr>Invasive Species 1</vt:lpstr>
      <vt:lpstr>Human-assisted invasions are very different from ‘natural’ ones</vt:lpstr>
      <vt:lpstr>Prehistoric vs. modern establishment rates</vt:lpstr>
      <vt:lpstr>Major Conservation Issue: Biotic homogenization</vt:lpstr>
      <vt:lpstr>Major Conservation Issue: Biotic homogenization</vt:lpstr>
      <vt:lpstr>Biotic homogenization McKinney &amp; Lockwood (1999)</vt:lpstr>
      <vt:lpstr>Biotic homogenization</vt:lpstr>
      <vt:lpstr>Homogenisation of freshwater fishes in US states</vt:lpstr>
      <vt:lpstr>What are the biggest threats to global biodiversity?</vt:lpstr>
      <vt:lpstr>What are the biggest threats to global biodiversity?</vt:lpstr>
      <vt:lpstr>Invasive Species 1</vt:lpstr>
      <vt:lpstr>Some traits of invasive species</vt:lpstr>
      <vt:lpstr>PowerPoint Presentation</vt:lpstr>
      <vt:lpstr>Why else do some aliens thrive?</vt:lpstr>
      <vt:lpstr>N American bullfrog Rana catesbeianus</vt:lpstr>
      <vt:lpstr>American Acclimatization Society</vt:lpstr>
      <vt:lpstr>Key traits of  invasive birds</vt:lpstr>
      <vt:lpstr>Rose-ringed parakeet  Psittacula krameri</vt:lpstr>
      <vt:lpstr>Invasive Species 1</vt:lpstr>
      <vt:lpstr>Some ecosystems are more vulnerable to invasion than others</vt:lpstr>
      <vt:lpstr>Some ecosystems are more vulnerable to invasion than others</vt:lpstr>
      <vt:lpstr>Alien species in England</vt:lpstr>
      <vt:lpstr>Invaded habitats (England)</vt:lpstr>
      <vt:lpstr>Invaded habitats: Dominance of  plants, animals (&amp; fungi)</vt:lpstr>
      <vt:lpstr>Alien taxa newly recorded as established in Europe per annum</vt:lpstr>
      <vt:lpstr>Chinese water deer  – a conservation dilemma?</vt:lpstr>
      <vt:lpstr>Invasive Species 1</vt:lpstr>
      <vt:lpstr>Key reading</vt:lpstr>
    </vt:vector>
  </TitlesOfParts>
  <Company>Anglia Ruskin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and understanding 1. Demonstrate a systematic understanding of data sets, their relative quality, the concept of uncertainty, how data sets are produced for different purposes, and their importance in documenting environmental change. 2. Demonstrate critical awareness of the rapidly changing status of the natural environment, and the approaches taken in the evaluation of the conservation status of species and habitats. 3. Recognise and criticise the use of GIS techniques and analyses in the context of environmental studies.  Intellectual, practical, affective and transferable skills 4. Apply appropriate principles and techniques in manipulating data at multiple spatial and temporal scales. 5. Build and populate GIS projects through relevant data acquisition, data mining and thematic mapping; publish and share these projects as web mapping. 6. Perform and program routine multi-scalar analysis and models on complex environmental data.</dc:title>
  <dc:creator>pb15</dc:creator>
  <cp:lastModifiedBy>Peter Brown</cp:lastModifiedBy>
  <cp:revision>127</cp:revision>
  <dcterms:created xsi:type="dcterms:W3CDTF">2012-08-07T08:30:04Z</dcterms:created>
  <dcterms:modified xsi:type="dcterms:W3CDTF">2020-09-26T16:08:59Z</dcterms:modified>
</cp:coreProperties>
</file>